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8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5" r:id="rId1"/>
    <p:sldMasterId id="2147483769" r:id="rId2"/>
    <p:sldMasterId id="2147483658" r:id="rId3"/>
    <p:sldMasterId id="2147483759" r:id="rId4"/>
    <p:sldMasterId id="2147483762" r:id="rId5"/>
    <p:sldMasterId id="2147483661" r:id="rId6"/>
    <p:sldMasterId id="2147483662" r:id="rId7"/>
    <p:sldMasterId id="2147483743" r:id="rId8"/>
    <p:sldMasterId id="2147483779" r:id="rId9"/>
    <p:sldMasterId id="2147483785" r:id="rId10"/>
  </p:sldMasterIdLst>
  <p:notesMasterIdLst>
    <p:notesMasterId r:id="rId30"/>
  </p:notesMasterIdLst>
  <p:handoutMasterIdLst>
    <p:handoutMasterId r:id="rId31"/>
  </p:handoutMasterIdLst>
  <p:sldIdLst>
    <p:sldId id="256" r:id="rId11"/>
    <p:sldId id="306" r:id="rId12"/>
    <p:sldId id="312" r:id="rId13"/>
    <p:sldId id="285" r:id="rId14"/>
    <p:sldId id="296" r:id="rId15"/>
    <p:sldId id="627" r:id="rId16"/>
    <p:sldId id="626" r:id="rId17"/>
    <p:sldId id="628" r:id="rId18"/>
    <p:sldId id="315" r:id="rId19"/>
    <p:sldId id="625" r:id="rId20"/>
    <p:sldId id="288" r:id="rId21"/>
    <p:sldId id="289" r:id="rId22"/>
    <p:sldId id="304" r:id="rId23"/>
    <p:sldId id="320" r:id="rId24"/>
    <p:sldId id="281" r:id="rId25"/>
    <p:sldId id="311" r:id="rId26"/>
    <p:sldId id="317" r:id="rId27"/>
    <p:sldId id="308" r:id="rId28"/>
    <p:sldId id="295" r:id="rId29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700" kern="1200">
        <a:solidFill>
          <a:schemeClr val="bg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700" kern="1200">
        <a:solidFill>
          <a:schemeClr val="bg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700" kern="1200">
        <a:solidFill>
          <a:schemeClr val="bg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700" kern="1200">
        <a:solidFill>
          <a:schemeClr val="bg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700" kern="1200">
        <a:solidFill>
          <a:schemeClr val="bg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700" kern="1200">
        <a:solidFill>
          <a:schemeClr val="bg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1700" kern="1200">
        <a:solidFill>
          <a:schemeClr val="bg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1700" kern="1200">
        <a:solidFill>
          <a:schemeClr val="bg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1700" kern="1200">
        <a:solidFill>
          <a:schemeClr val="bg1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3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orient="horz" pos="825">
          <p15:clr>
            <a:srgbClr val="A4A3A4"/>
          </p15:clr>
        </p15:guide>
        <p15:guide id="4" orient="horz" pos="591">
          <p15:clr>
            <a:srgbClr val="A4A3A4"/>
          </p15:clr>
        </p15:guide>
        <p15:guide id="5" orient="horz" pos="1752">
          <p15:clr>
            <a:srgbClr val="A4A3A4"/>
          </p15:clr>
        </p15:guide>
        <p15:guide id="6" orient="horz" pos="2818">
          <p15:clr>
            <a:srgbClr val="A4A3A4"/>
          </p15:clr>
        </p15:guide>
        <p15:guide id="7" orient="horz" pos="2959">
          <p15:clr>
            <a:srgbClr val="A4A3A4"/>
          </p15:clr>
        </p15:guide>
        <p15:guide id="8" orient="horz" pos="1612">
          <p15:clr>
            <a:srgbClr val="A4A3A4"/>
          </p15:clr>
        </p15:guide>
        <p15:guide id="9" pos="141">
          <p15:clr>
            <a:srgbClr val="A4A3A4"/>
          </p15:clr>
        </p15:guide>
        <p15:guide id="10" pos="3747">
          <p15:clr>
            <a:srgbClr val="A4A3A4"/>
          </p15:clr>
        </p15:guide>
        <p15:guide id="11" pos="5620">
          <p15:clr>
            <a:srgbClr val="A4A3A4"/>
          </p15:clr>
        </p15:guide>
        <p15:guide id="12" pos="1873">
          <p15:clr>
            <a:srgbClr val="A4A3A4"/>
          </p15:clr>
        </p15:guide>
        <p15:guide id="13" pos="2014">
          <p15:clr>
            <a:srgbClr val="A4A3A4"/>
          </p15:clr>
        </p15:guide>
        <p15:guide id="14" pos="3885">
          <p15:clr>
            <a:srgbClr val="A4A3A4"/>
          </p15:clr>
        </p15:guide>
        <p15:guide id="15" pos="1338">
          <p15:clr>
            <a:srgbClr val="A4A3A4"/>
          </p15:clr>
        </p15:guide>
        <p15:guide id="16" pos="10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33CC"/>
    <a:srgbClr val="0079C2"/>
    <a:srgbClr val="0099FF"/>
    <a:srgbClr val="3399FF"/>
    <a:srgbClr val="3366FF"/>
    <a:srgbClr val="0066CC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86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140" y="84"/>
      </p:cViewPr>
      <p:guideLst>
        <p:guide orient="horz" pos="1893"/>
        <p:guide orient="horz" pos="3884"/>
        <p:guide orient="horz" pos="825"/>
        <p:guide orient="horz" pos="591"/>
        <p:guide orient="horz" pos="1752"/>
        <p:guide orient="horz" pos="2818"/>
        <p:guide orient="horz" pos="2959"/>
        <p:guide orient="horz" pos="1612"/>
        <p:guide pos="141"/>
        <p:guide pos="3747"/>
        <p:guide pos="5620"/>
        <p:guide pos="1873"/>
        <p:guide pos="2014"/>
        <p:guide pos="3885"/>
        <p:guide pos="1338"/>
        <p:guide pos="105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3" d="100"/>
          <a:sy n="73" d="100"/>
        </p:scale>
        <p:origin x="-3318" y="-108"/>
      </p:cViewPr>
      <p:guideLst>
        <p:guide orient="horz" pos="3127"/>
        <p:guide pos="214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93" tIns="45147" rIns="90293" bIns="45147" numCol="1" anchor="t" anchorCtr="0" compatLnSpc="1">
            <a:prstTxWarp prst="textNoShape">
              <a:avLst/>
            </a:prstTxWarp>
          </a:bodyPr>
          <a:lstStyle>
            <a:lvl1pPr defTabSz="900752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5" y="3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93" tIns="45147" rIns="90293" bIns="45147" numCol="1" anchor="t" anchorCtr="0" compatLnSpc="1">
            <a:prstTxWarp prst="textNoShape">
              <a:avLst/>
            </a:prstTxWarp>
          </a:bodyPr>
          <a:lstStyle>
            <a:lvl1pPr algn="r" defTabSz="900752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7766"/>
            <a:ext cx="2945862" cy="49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93" tIns="45147" rIns="90293" bIns="45147" numCol="1" anchor="b" anchorCtr="0" compatLnSpc="1">
            <a:prstTxWarp prst="textNoShape">
              <a:avLst/>
            </a:prstTxWarp>
          </a:bodyPr>
          <a:lstStyle>
            <a:lvl1pPr defTabSz="900752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5" y="9427766"/>
            <a:ext cx="2945862" cy="49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293" tIns="45147" rIns="90293" bIns="45147" numCol="1" anchor="b" anchorCtr="0" compatLnSpc="1">
            <a:prstTxWarp prst="textNoShape">
              <a:avLst/>
            </a:prstTxWarp>
          </a:bodyPr>
          <a:lstStyle>
            <a:lvl1pPr algn="r" defTabSz="900752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EF9B2FAC-2503-48F8-B071-04E7FA1ED43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821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2" tIns="47617" rIns="95232" bIns="47617" numCol="1" anchor="t" anchorCtr="0" compatLnSpc="1">
            <a:prstTxWarp prst="textNoShape">
              <a:avLst/>
            </a:prstTxWarp>
          </a:bodyPr>
          <a:lstStyle>
            <a:lvl1pPr defTabSz="952660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5" y="3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2" tIns="47617" rIns="95232" bIns="47617" numCol="1" anchor="t" anchorCtr="0" compatLnSpc="1">
            <a:prstTxWarp prst="textNoShape">
              <a:avLst/>
            </a:prstTxWarp>
          </a:bodyPr>
          <a:lstStyle>
            <a:lvl1pPr algn="r" defTabSz="952660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984" y="4716193"/>
            <a:ext cx="5435708" cy="4466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2" tIns="47617" rIns="95232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7766"/>
            <a:ext cx="2945862" cy="49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2" tIns="47617" rIns="95232" bIns="47617" numCol="1" anchor="b" anchorCtr="0" compatLnSpc="1">
            <a:prstTxWarp prst="textNoShape">
              <a:avLst/>
            </a:prstTxWarp>
          </a:bodyPr>
          <a:lstStyle>
            <a:lvl1pPr defTabSz="952660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5" y="9427766"/>
            <a:ext cx="2945862" cy="49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2" tIns="47617" rIns="95232" bIns="47617" numCol="1" anchor="b" anchorCtr="0" compatLnSpc="1">
            <a:prstTxWarp prst="textNoShape">
              <a:avLst/>
            </a:prstTxWarp>
          </a:bodyPr>
          <a:lstStyle>
            <a:lvl1pPr algn="r" defTabSz="952660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A7F4F542-0CF8-4D46-9C15-E25CCB08C5C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181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4F542-0CF8-4D46-9C15-E25CCB08C5CA}" type="slidenum">
              <a:rPr lang="ru-RU" smtClean="0">
                <a:solidFill>
                  <a:srgbClr val="000000"/>
                </a:solidFill>
              </a:rPr>
              <a:pPr/>
              <a:t>13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150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4F542-0CF8-4D46-9C15-E25CCB08C5CA}" type="slidenum">
              <a:rPr lang="ru-RU" smtClean="0">
                <a:solidFill>
                  <a:srgbClr val="000000"/>
                </a:solidFill>
              </a:rPr>
              <a:pPr/>
              <a:t>14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42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4F542-0CF8-4D46-9C15-E25CCB08C5CA}" type="slidenum">
              <a:rPr lang="ru-RU" smtClean="0">
                <a:solidFill>
                  <a:srgbClr val="000000"/>
                </a:solidFill>
              </a:rPr>
              <a:pPr/>
              <a:t>17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5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4F542-0CF8-4D46-9C15-E25CCB08C5CA}" type="slidenum">
              <a:rPr lang="ru-RU" smtClean="0">
                <a:solidFill>
                  <a:srgbClr val="000000"/>
                </a:solidFill>
              </a:rPr>
              <a:pPr/>
              <a:t>18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96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23838" y="1222373"/>
            <a:ext cx="8707437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9" y="1222373"/>
            <a:ext cx="2749550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Содержимое 2"/>
          <p:cNvSpPr>
            <a:spLocks noGrp="1"/>
          </p:cNvSpPr>
          <p:nvPr>
            <p:ph idx="12"/>
          </p:nvPr>
        </p:nvSpPr>
        <p:spPr>
          <a:xfrm>
            <a:off x="3197225" y="1222373"/>
            <a:ext cx="5724525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9" y="1222373"/>
            <a:ext cx="2749550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Содержимое 2"/>
          <p:cNvSpPr>
            <a:spLocks noGrp="1"/>
          </p:cNvSpPr>
          <p:nvPr>
            <p:ph idx="12"/>
          </p:nvPr>
        </p:nvSpPr>
        <p:spPr>
          <a:xfrm>
            <a:off x="3199307" y="1222373"/>
            <a:ext cx="2744515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idx="13"/>
          </p:nvPr>
        </p:nvSpPr>
        <p:spPr>
          <a:xfrm>
            <a:off x="6169740" y="1222373"/>
            <a:ext cx="2744515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8" y="1222373"/>
            <a:ext cx="8697912" cy="13366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idx="12"/>
          </p:nvPr>
        </p:nvSpPr>
        <p:spPr>
          <a:xfrm>
            <a:off x="223838" y="2922068"/>
            <a:ext cx="8697912" cy="324378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9" y="1222373"/>
            <a:ext cx="8697912" cy="494347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9" y="1222373"/>
            <a:ext cx="2749550" cy="494347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Содержимое 2"/>
          <p:cNvSpPr>
            <a:spLocks noGrp="1"/>
          </p:cNvSpPr>
          <p:nvPr>
            <p:ph idx="12"/>
          </p:nvPr>
        </p:nvSpPr>
        <p:spPr>
          <a:xfrm>
            <a:off x="3197225" y="1222373"/>
            <a:ext cx="5724525" cy="494347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9" y="1222373"/>
            <a:ext cx="2749550" cy="494347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Содержимое 2"/>
          <p:cNvSpPr>
            <a:spLocks noGrp="1"/>
          </p:cNvSpPr>
          <p:nvPr>
            <p:ph idx="12"/>
          </p:nvPr>
        </p:nvSpPr>
        <p:spPr>
          <a:xfrm>
            <a:off x="3197225" y="1222373"/>
            <a:ext cx="2746597" cy="494347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idx="13"/>
          </p:nvPr>
        </p:nvSpPr>
        <p:spPr>
          <a:xfrm>
            <a:off x="6169740" y="1222373"/>
            <a:ext cx="2744515" cy="494347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8" y="1222373"/>
            <a:ext cx="8697912" cy="133667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idx="12"/>
          </p:nvPr>
        </p:nvSpPr>
        <p:spPr>
          <a:xfrm>
            <a:off x="223838" y="2912543"/>
            <a:ext cx="8697912" cy="325330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8" y="1216660"/>
            <a:ext cx="8697912" cy="134239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8" y="1216660"/>
            <a:ext cx="8697912" cy="134239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Содержимое 2"/>
          <p:cNvSpPr>
            <a:spLocks noGrp="1"/>
          </p:cNvSpPr>
          <p:nvPr>
            <p:ph idx="12"/>
          </p:nvPr>
        </p:nvSpPr>
        <p:spPr>
          <a:xfrm>
            <a:off x="2124075" y="2917514"/>
            <a:ext cx="6797675" cy="32483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8" y="1216660"/>
            <a:ext cx="8697912" cy="134239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8" y="1216660"/>
            <a:ext cx="8697912" cy="134239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Содержимое 2"/>
          <p:cNvSpPr>
            <a:spLocks noGrp="1"/>
          </p:cNvSpPr>
          <p:nvPr>
            <p:ph idx="12"/>
          </p:nvPr>
        </p:nvSpPr>
        <p:spPr>
          <a:xfrm>
            <a:off x="223838" y="2916044"/>
            <a:ext cx="8697912" cy="32498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8" y="1216660"/>
            <a:ext cx="8697912" cy="941924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8" y="1216660"/>
            <a:ext cx="8697912" cy="94192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Содержимое 2"/>
          <p:cNvSpPr>
            <a:spLocks noGrp="1"/>
          </p:cNvSpPr>
          <p:nvPr>
            <p:ph idx="12"/>
          </p:nvPr>
        </p:nvSpPr>
        <p:spPr>
          <a:xfrm>
            <a:off x="223838" y="2300400"/>
            <a:ext cx="8697912" cy="38654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8" y="1216660"/>
            <a:ext cx="1484312" cy="49990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8" y="1216660"/>
            <a:ext cx="1484312" cy="499903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Содержимое 2"/>
          <p:cNvSpPr>
            <a:spLocks noGrp="1"/>
          </p:cNvSpPr>
          <p:nvPr>
            <p:ph idx="12" hasCustomPrompt="1"/>
          </p:nvPr>
        </p:nvSpPr>
        <p:spPr>
          <a:xfrm>
            <a:off x="2124075" y="1216660"/>
            <a:ext cx="6797675" cy="49990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7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0"/>
            <a:ext cx="6797675" cy="10096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Содержимое 2"/>
          <p:cNvSpPr>
            <a:spLocks noGrp="1"/>
          </p:cNvSpPr>
          <p:nvPr>
            <p:ph idx="12"/>
          </p:nvPr>
        </p:nvSpPr>
        <p:spPr>
          <a:xfrm>
            <a:off x="3417887" y="1216660"/>
            <a:ext cx="5503863" cy="4892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2124075" y="1309688"/>
            <a:ext cx="6797675" cy="4856162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5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МЕРОПРИЯТИЯ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2124075" y="1309688"/>
            <a:ext cx="6797675" cy="4856162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5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МЕРОПРИЯТИЯ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6" y="0"/>
            <a:ext cx="6797675" cy="100965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6" y="6477894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23839" y="1222374"/>
            <a:ext cx="8707437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90" y="6477894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02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9" y="1222374"/>
            <a:ext cx="2749551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Содержимое 2"/>
          <p:cNvSpPr>
            <a:spLocks noGrp="1"/>
          </p:cNvSpPr>
          <p:nvPr>
            <p:ph idx="12"/>
          </p:nvPr>
        </p:nvSpPr>
        <p:spPr>
          <a:xfrm>
            <a:off x="3197226" y="1222374"/>
            <a:ext cx="5724525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6" y="6477894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90" y="6477894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1518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9" y="1222374"/>
            <a:ext cx="2749551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Содержимое 2"/>
          <p:cNvSpPr>
            <a:spLocks noGrp="1"/>
          </p:cNvSpPr>
          <p:nvPr>
            <p:ph idx="12"/>
          </p:nvPr>
        </p:nvSpPr>
        <p:spPr>
          <a:xfrm>
            <a:off x="3199308" y="1222374"/>
            <a:ext cx="2744515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idx="13"/>
          </p:nvPr>
        </p:nvSpPr>
        <p:spPr>
          <a:xfrm>
            <a:off x="6169741" y="1222374"/>
            <a:ext cx="2744515" cy="49434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6" y="6477894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90" y="6477894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1017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839" y="1222373"/>
            <a:ext cx="8697912" cy="1336677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idx="12"/>
          </p:nvPr>
        </p:nvSpPr>
        <p:spPr>
          <a:xfrm>
            <a:off x="223839" y="2922068"/>
            <a:ext cx="8697912" cy="324378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6" y="6477894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90" y="6477894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234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4076" y="6477894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90" y="6477894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1421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657350" y="6515580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4" y="1214544"/>
            <a:ext cx="8828087" cy="495088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57351" y="101600"/>
            <a:ext cx="7321551" cy="88138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14498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4" y="1214544"/>
            <a:ext cx="2846387" cy="495088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3"/>
          </p:nvPr>
        </p:nvSpPr>
        <p:spPr>
          <a:xfrm>
            <a:off x="6143033" y="1214544"/>
            <a:ext cx="2835868" cy="495088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3" y="1214544"/>
            <a:ext cx="2846387" cy="495088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57351" y="101600"/>
            <a:ext cx="7321551" cy="88138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657350" y="6515580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3176815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4" y="1214544"/>
            <a:ext cx="2846387" cy="495088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4"/>
          </p:nvPr>
        </p:nvSpPr>
        <p:spPr>
          <a:xfrm>
            <a:off x="3143112" y="1214544"/>
            <a:ext cx="5835788" cy="495088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1657351" y="101600"/>
            <a:ext cx="7321551" cy="88138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657350" y="6515580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9759342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/>
          <p:cNvSpPr>
            <a:spLocks noGrp="1"/>
          </p:cNvSpPr>
          <p:nvPr>
            <p:ph type="body" sz="quarter" idx="10"/>
          </p:nvPr>
        </p:nvSpPr>
        <p:spPr>
          <a:xfrm>
            <a:off x="150814" y="1214545"/>
            <a:ext cx="8828087" cy="154982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150814" y="2898147"/>
            <a:ext cx="8828087" cy="323807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1657351" y="101600"/>
            <a:ext cx="7321551" cy="88138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657350" y="6515580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8325496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657351" y="101600"/>
            <a:ext cx="7321551" cy="88138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4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1657350" y="6515580"/>
            <a:ext cx="7321550" cy="215444"/>
          </a:xfr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400" b="0" kern="120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177626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emf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.emf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.emf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>
            <a:spLocks noChangeArrowheads="1"/>
          </p:cNvSpPr>
          <p:nvPr userDrawn="1"/>
        </p:nvSpPr>
        <p:spPr bwMode="auto">
          <a:xfrm>
            <a:off x="1" y="6404400"/>
            <a:ext cx="9144000" cy="4536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 dirty="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Rectangle 4"/>
          <p:cNvSpPr>
            <a:spLocks noChangeArrowheads="1"/>
          </p:cNvSpPr>
          <p:nvPr userDrawn="1"/>
        </p:nvSpPr>
        <p:spPr bwMode="auto">
          <a:xfrm>
            <a:off x="-1" y="6405563"/>
            <a:ext cx="1897200" cy="45243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-2" y="0"/>
            <a:ext cx="1906589" cy="1079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1898650" y="0"/>
            <a:ext cx="7245350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399370" name="Rectangle 10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2124075" y="0"/>
            <a:ext cx="67976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6997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8" name="Line 6"/>
          <p:cNvSpPr>
            <a:spLocks noChangeShapeType="1"/>
          </p:cNvSpPr>
          <p:nvPr userDrawn="1"/>
        </p:nvSpPr>
        <p:spPr bwMode="auto">
          <a:xfrm>
            <a:off x="1898654" y="6398418"/>
            <a:ext cx="0" cy="4595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14"/>
          <p:cNvSpPr>
            <a:spLocks noChangeShapeType="1"/>
          </p:cNvSpPr>
          <p:nvPr userDrawn="1"/>
        </p:nvSpPr>
        <p:spPr bwMode="auto">
          <a:xfrm>
            <a:off x="0" y="6405571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Line 9"/>
          <p:cNvSpPr>
            <a:spLocks noChangeShapeType="1"/>
          </p:cNvSpPr>
          <p:nvPr userDrawn="1"/>
        </p:nvSpPr>
        <p:spPr bwMode="auto">
          <a:xfrm>
            <a:off x="1898654" y="0"/>
            <a:ext cx="0" cy="10691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90800" y="136800"/>
            <a:ext cx="1479600" cy="79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55" r:id="rId2"/>
    <p:sldLayoutId id="2147483756" r:id="rId3"/>
    <p:sldLayoutId id="2147483757" r:id="rId4"/>
    <p:sldLayoutId id="2147483667" r:id="rId5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-2" y="0"/>
            <a:ext cx="1898651" cy="1079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9" name="Rectangle 8"/>
          <p:cNvSpPr>
            <a:spLocks noChangeArrowheads="1"/>
          </p:cNvSpPr>
          <p:nvPr userDrawn="1"/>
        </p:nvSpPr>
        <p:spPr bwMode="auto">
          <a:xfrm>
            <a:off x="1898650" y="0"/>
            <a:ext cx="7245350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1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0"/>
            <a:ext cx="67976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24" name="Rectangle 5"/>
          <p:cNvSpPr>
            <a:spLocks noChangeArrowheads="1"/>
          </p:cNvSpPr>
          <p:nvPr userDrawn="1"/>
        </p:nvSpPr>
        <p:spPr bwMode="auto">
          <a:xfrm>
            <a:off x="1" y="6404400"/>
            <a:ext cx="9144000" cy="4536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 dirty="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5" name="Rectangle 4"/>
          <p:cNvSpPr>
            <a:spLocks noChangeArrowheads="1"/>
          </p:cNvSpPr>
          <p:nvPr userDrawn="1"/>
        </p:nvSpPr>
        <p:spPr bwMode="auto">
          <a:xfrm>
            <a:off x="-1" y="6405563"/>
            <a:ext cx="1897200" cy="45243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6" name="Line 15"/>
          <p:cNvSpPr>
            <a:spLocks noChangeShapeType="1"/>
          </p:cNvSpPr>
          <p:nvPr userDrawn="1"/>
        </p:nvSpPr>
        <p:spPr bwMode="auto">
          <a:xfrm>
            <a:off x="0" y="106997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8" name="Line 14"/>
          <p:cNvSpPr>
            <a:spLocks noChangeShapeType="1"/>
          </p:cNvSpPr>
          <p:nvPr userDrawn="1"/>
        </p:nvSpPr>
        <p:spPr bwMode="auto">
          <a:xfrm>
            <a:off x="0" y="6405571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6" name="Line 9"/>
          <p:cNvSpPr>
            <a:spLocks noChangeShapeType="1"/>
          </p:cNvSpPr>
          <p:nvPr userDrawn="1"/>
        </p:nvSpPr>
        <p:spPr bwMode="auto">
          <a:xfrm>
            <a:off x="1898654" y="0"/>
            <a:ext cx="0" cy="10691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30" name="Line 6"/>
          <p:cNvSpPr>
            <a:spLocks noChangeShapeType="1"/>
          </p:cNvSpPr>
          <p:nvPr userDrawn="1"/>
        </p:nvSpPr>
        <p:spPr bwMode="auto">
          <a:xfrm>
            <a:off x="1898654" y="6398418"/>
            <a:ext cx="0" cy="4595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3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90800" y="136800"/>
            <a:ext cx="1479600" cy="79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6" r:id="rId5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32" name="Rectangle 20"/>
          <p:cNvSpPr>
            <a:spLocks noChangeArrowheads="1"/>
          </p:cNvSpPr>
          <p:nvPr userDrawn="1"/>
        </p:nvSpPr>
        <p:spPr bwMode="auto">
          <a:xfrm>
            <a:off x="1900238" y="2781300"/>
            <a:ext cx="7243762" cy="40767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-2" y="0"/>
            <a:ext cx="1898651" cy="1079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8" name="Rectangle 8"/>
          <p:cNvSpPr>
            <a:spLocks noChangeArrowheads="1"/>
          </p:cNvSpPr>
          <p:nvPr userDrawn="1"/>
        </p:nvSpPr>
        <p:spPr bwMode="auto">
          <a:xfrm>
            <a:off x="1898650" y="0"/>
            <a:ext cx="7245350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1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0"/>
            <a:ext cx="67976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25" name="Rectangle 5"/>
          <p:cNvSpPr>
            <a:spLocks noChangeArrowheads="1"/>
          </p:cNvSpPr>
          <p:nvPr userDrawn="1"/>
        </p:nvSpPr>
        <p:spPr bwMode="auto">
          <a:xfrm>
            <a:off x="1" y="6404400"/>
            <a:ext cx="9144000" cy="4536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 dirty="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7" name="Rectangle 4"/>
          <p:cNvSpPr>
            <a:spLocks noChangeArrowheads="1"/>
          </p:cNvSpPr>
          <p:nvPr userDrawn="1"/>
        </p:nvSpPr>
        <p:spPr bwMode="auto">
          <a:xfrm>
            <a:off x="-1" y="6405563"/>
            <a:ext cx="1897200" cy="45243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9" name="Line 9"/>
          <p:cNvSpPr>
            <a:spLocks noChangeShapeType="1"/>
          </p:cNvSpPr>
          <p:nvPr userDrawn="1"/>
        </p:nvSpPr>
        <p:spPr bwMode="auto">
          <a:xfrm>
            <a:off x="1898654" y="0"/>
            <a:ext cx="0" cy="68580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6932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3838" y="1216660"/>
            <a:ext cx="8697912" cy="1342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" name="Line 15"/>
          <p:cNvSpPr>
            <a:spLocks noChangeShapeType="1"/>
          </p:cNvSpPr>
          <p:nvPr userDrawn="1"/>
        </p:nvSpPr>
        <p:spPr bwMode="auto">
          <a:xfrm>
            <a:off x="0" y="106997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8" name="Line 14"/>
          <p:cNvSpPr>
            <a:spLocks noChangeShapeType="1"/>
          </p:cNvSpPr>
          <p:nvPr userDrawn="1"/>
        </p:nvSpPr>
        <p:spPr bwMode="auto">
          <a:xfrm>
            <a:off x="0" y="6405571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3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90800" y="136800"/>
            <a:ext cx="1479600" cy="79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768" r:id="rId2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32" name="Rectangle 20"/>
          <p:cNvSpPr>
            <a:spLocks noChangeArrowheads="1"/>
          </p:cNvSpPr>
          <p:nvPr userDrawn="1"/>
        </p:nvSpPr>
        <p:spPr bwMode="auto">
          <a:xfrm>
            <a:off x="1" y="2781300"/>
            <a:ext cx="9144000" cy="40767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6932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3838" y="1216660"/>
            <a:ext cx="8697912" cy="1342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-2" y="0"/>
            <a:ext cx="1898651" cy="1079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8" name="Rectangle 8"/>
          <p:cNvSpPr>
            <a:spLocks noChangeArrowheads="1"/>
          </p:cNvSpPr>
          <p:nvPr userDrawn="1"/>
        </p:nvSpPr>
        <p:spPr bwMode="auto">
          <a:xfrm>
            <a:off x="1898650" y="0"/>
            <a:ext cx="7245350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3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0"/>
            <a:ext cx="67976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28" name="Rectangle 5"/>
          <p:cNvSpPr>
            <a:spLocks noChangeArrowheads="1"/>
          </p:cNvSpPr>
          <p:nvPr userDrawn="1"/>
        </p:nvSpPr>
        <p:spPr bwMode="auto">
          <a:xfrm>
            <a:off x="1" y="6404400"/>
            <a:ext cx="9144000" cy="4536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 dirty="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9" name="Rectangle 4"/>
          <p:cNvSpPr>
            <a:spLocks noChangeArrowheads="1"/>
          </p:cNvSpPr>
          <p:nvPr userDrawn="1"/>
        </p:nvSpPr>
        <p:spPr bwMode="auto">
          <a:xfrm>
            <a:off x="-1" y="6405563"/>
            <a:ext cx="1897200" cy="45243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Line 15"/>
          <p:cNvSpPr>
            <a:spLocks noChangeShapeType="1"/>
          </p:cNvSpPr>
          <p:nvPr userDrawn="1"/>
        </p:nvSpPr>
        <p:spPr bwMode="auto">
          <a:xfrm>
            <a:off x="0" y="106997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0" y="6405571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0" name="Line 9"/>
          <p:cNvSpPr>
            <a:spLocks noChangeShapeType="1"/>
          </p:cNvSpPr>
          <p:nvPr userDrawn="1"/>
        </p:nvSpPr>
        <p:spPr bwMode="auto">
          <a:xfrm>
            <a:off x="1898654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6"/>
          <p:cNvSpPr>
            <a:spLocks noChangeShapeType="1"/>
          </p:cNvSpPr>
          <p:nvPr userDrawn="1"/>
        </p:nvSpPr>
        <p:spPr bwMode="auto">
          <a:xfrm>
            <a:off x="1898654" y="6398418"/>
            <a:ext cx="0" cy="4595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2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90800" y="136800"/>
            <a:ext cx="1479600" cy="79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7" r:id="rId2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2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3838" y="1216660"/>
            <a:ext cx="869791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9332" name="Rectangle 20"/>
          <p:cNvSpPr>
            <a:spLocks noChangeArrowheads="1"/>
          </p:cNvSpPr>
          <p:nvPr userDrawn="1"/>
        </p:nvSpPr>
        <p:spPr bwMode="auto">
          <a:xfrm>
            <a:off x="1" y="2156460"/>
            <a:ext cx="9144000" cy="470154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7" name="Rectangle 7"/>
          <p:cNvSpPr>
            <a:spLocks noChangeArrowheads="1"/>
          </p:cNvSpPr>
          <p:nvPr userDrawn="1"/>
        </p:nvSpPr>
        <p:spPr bwMode="auto">
          <a:xfrm>
            <a:off x="-2" y="0"/>
            <a:ext cx="1898651" cy="1079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8" name="Rectangle 8"/>
          <p:cNvSpPr>
            <a:spLocks noChangeArrowheads="1"/>
          </p:cNvSpPr>
          <p:nvPr userDrawn="1"/>
        </p:nvSpPr>
        <p:spPr bwMode="auto">
          <a:xfrm>
            <a:off x="1898650" y="0"/>
            <a:ext cx="7245350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9" name="Line 9"/>
          <p:cNvSpPr>
            <a:spLocks noChangeShapeType="1"/>
          </p:cNvSpPr>
          <p:nvPr userDrawn="1"/>
        </p:nvSpPr>
        <p:spPr bwMode="auto">
          <a:xfrm>
            <a:off x="1898654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3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0"/>
            <a:ext cx="67976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28" name="Rectangle 5"/>
          <p:cNvSpPr>
            <a:spLocks noChangeArrowheads="1"/>
          </p:cNvSpPr>
          <p:nvPr userDrawn="1"/>
        </p:nvSpPr>
        <p:spPr bwMode="auto">
          <a:xfrm>
            <a:off x="1" y="6404400"/>
            <a:ext cx="9144000" cy="4536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 dirty="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9" name="Rectangle 4"/>
          <p:cNvSpPr>
            <a:spLocks noChangeArrowheads="1"/>
          </p:cNvSpPr>
          <p:nvPr userDrawn="1"/>
        </p:nvSpPr>
        <p:spPr bwMode="auto">
          <a:xfrm>
            <a:off x="-1" y="6405563"/>
            <a:ext cx="1897200" cy="45243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Line 15"/>
          <p:cNvSpPr>
            <a:spLocks noChangeShapeType="1"/>
          </p:cNvSpPr>
          <p:nvPr userDrawn="1"/>
        </p:nvSpPr>
        <p:spPr bwMode="auto">
          <a:xfrm>
            <a:off x="0" y="106997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0" y="6405571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0" name="Line 9"/>
          <p:cNvSpPr>
            <a:spLocks noChangeShapeType="1"/>
          </p:cNvSpPr>
          <p:nvPr userDrawn="1"/>
        </p:nvSpPr>
        <p:spPr bwMode="auto">
          <a:xfrm>
            <a:off x="1898654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1" name="Line 6"/>
          <p:cNvSpPr>
            <a:spLocks noChangeShapeType="1"/>
          </p:cNvSpPr>
          <p:nvPr userDrawn="1"/>
        </p:nvSpPr>
        <p:spPr bwMode="auto">
          <a:xfrm>
            <a:off x="1898654" y="6398418"/>
            <a:ext cx="0" cy="4595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2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90800" y="136800"/>
            <a:ext cx="1479600" cy="79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"/>
          <p:cNvSpPr>
            <a:spLocks noChangeArrowheads="1"/>
          </p:cNvSpPr>
          <p:nvPr userDrawn="1"/>
        </p:nvSpPr>
        <p:spPr bwMode="auto">
          <a:xfrm>
            <a:off x="1900239" y="0"/>
            <a:ext cx="7243762" cy="6857999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7239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3838" y="1216660"/>
            <a:ext cx="1484312" cy="49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</a:t>
            </a:r>
          </a:p>
          <a:p>
            <a:pPr lvl="0"/>
            <a:r>
              <a:rPr lang="ru-RU" dirty="0"/>
              <a:t>текста</a:t>
            </a:r>
          </a:p>
        </p:txBody>
      </p:sp>
      <p:sp>
        <p:nvSpPr>
          <p:cNvPr id="272399" name="Rectangle 15"/>
          <p:cNvSpPr>
            <a:spLocks noChangeArrowheads="1"/>
          </p:cNvSpPr>
          <p:nvPr userDrawn="1"/>
        </p:nvSpPr>
        <p:spPr bwMode="auto">
          <a:xfrm>
            <a:off x="755650" y="7605713"/>
            <a:ext cx="4103688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0" name="Rectangle 7"/>
          <p:cNvSpPr>
            <a:spLocks noChangeArrowheads="1"/>
          </p:cNvSpPr>
          <p:nvPr userDrawn="1"/>
        </p:nvSpPr>
        <p:spPr bwMode="auto">
          <a:xfrm>
            <a:off x="-2" y="0"/>
            <a:ext cx="1898651" cy="1079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2" name="Rectangle 8"/>
          <p:cNvSpPr>
            <a:spLocks noChangeArrowheads="1"/>
          </p:cNvSpPr>
          <p:nvPr userDrawn="1"/>
        </p:nvSpPr>
        <p:spPr bwMode="auto">
          <a:xfrm>
            <a:off x="1898650" y="0"/>
            <a:ext cx="7245350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5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0"/>
            <a:ext cx="67976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" y="6404400"/>
            <a:ext cx="9144000" cy="4536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 dirty="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0" name="Rectangle 4"/>
          <p:cNvSpPr>
            <a:spLocks noChangeArrowheads="1"/>
          </p:cNvSpPr>
          <p:nvPr userDrawn="1"/>
        </p:nvSpPr>
        <p:spPr bwMode="auto">
          <a:xfrm>
            <a:off x="-1" y="6405563"/>
            <a:ext cx="1897200" cy="45243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3" name="Line 9"/>
          <p:cNvSpPr>
            <a:spLocks noChangeShapeType="1"/>
          </p:cNvSpPr>
          <p:nvPr userDrawn="1"/>
        </p:nvSpPr>
        <p:spPr bwMode="auto">
          <a:xfrm>
            <a:off x="1898654" y="0"/>
            <a:ext cx="0" cy="68580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5" name="Line 14"/>
          <p:cNvSpPr>
            <a:spLocks noChangeShapeType="1"/>
          </p:cNvSpPr>
          <p:nvPr userDrawn="1"/>
        </p:nvSpPr>
        <p:spPr bwMode="auto">
          <a:xfrm>
            <a:off x="0" y="6405571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6" name="Line 15"/>
          <p:cNvSpPr>
            <a:spLocks noChangeShapeType="1"/>
          </p:cNvSpPr>
          <p:nvPr userDrawn="1"/>
        </p:nvSpPr>
        <p:spPr bwMode="auto">
          <a:xfrm>
            <a:off x="0" y="106997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90800" y="136800"/>
            <a:ext cx="1479600" cy="79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11" r:id="rId2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ChangeArrowheads="1"/>
          </p:cNvSpPr>
          <p:nvPr userDrawn="1"/>
        </p:nvSpPr>
        <p:spPr bwMode="auto">
          <a:xfrm>
            <a:off x="3197225" y="0"/>
            <a:ext cx="5946775" cy="6858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75467" name="Rectangle 11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223837" y="1216660"/>
            <a:ext cx="2749551" cy="489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Образец текста</a:t>
            </a:r>
          </a:p>
        </p:txBody>
      </p:sp>
      <p:sp>
        <p:nvSpPr>
          <p:cNvPr id="275470" name="Rectangle 14"/>
          <p:cNvSpPr>
            <a:spLocks noChangeArrowheads="1"/>
          </p:cNvSpPr>
          <p:nvPr userDrawn="1"/>
        </p:nvSpPr>
        <p:spPr bwMode="auto">
          <a:xfrm>
            <a:off x="755650" y="7605713"/>
            <a:ext cx="4103688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8" name="Rectangle 7"/>
          <p:cNvSpPr>
            <a:spLocks noChangeArrowheads="1"/>
          </p:cNvSpPr>
          <p:nvPr userDrawn="1"/>
        </p:nvSpPr>
        <p:spPr bwMode="auto">
          <a:xfrm>
            <a:off x="-2" y="0"/>
            <a:ext cx="1898651" cy="1079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9" name="Rectangle 8"/>
          <p:cNvSpPr>
            <a:spLocks noChangeArrowheads="1"/>
          </p:cNvSpPr>
          <p:nvPr userDrawn="1"/>
        </p:nvSpPr>
        <p:spPr bwMode="auto">
          <a:xfrm>
            <a:off x="1898650" y="0"/>
            <a:ext cx="7245350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0"/>
            <a:ext cx="67976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" y="6404400"/>
            <a:ext cx="9144000" cy="4536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 dirty="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0" name="Rectangle 4"/>
          <p:cNvSpPr>
            <a:spLocks noChangeArrowheads="1"/>
          </p:cNvSpPr>
          <p:nvPr userDrawn="1"/>
        </p:nvSpPr>
        <p:spPr bwMode="auto">
          <a:xfrm>
            <a:off x="-1" y="6405563"/>
            <a:ext cx="1897200" cy="45243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1" name="Line 15"/>
          <p:cNvSpPr>
            <a:spLocks noChangeShapeType="1"/>
          </p:cNvSpPr>
          <p:nvPr userDrawn="1"/>
        </p:nvSpPr>
        <p:spPr bwMode="auto">
          <a:xfrm>
            <a:off x="0" y="106997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2" name="Line 14"/>
          <p:cNvSpPr>
            <a:spLocks noChangeShapeType="1"/>
          </p:cNvSpPr>
          <p:nvPr userDrawn="1"/>
        </p:nvSpPr>
        <p:spPr bwMode="auto">
          <a:xfrm>
            <a:off x="0" y="6405571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3" name="Line 9"/>
          <p:cNvSpPr>
            <a:spLocks noChangeShapeType="1"/>
          </p:cNvSpPr>
          <p:nvPr userDrawn="1"/>
        </p:nvSpPr>
        <p:spPr bwMode="auto">
          <a:xfrm>
            <a:off x="1898654" y="0"/>
            <a:ext cx="0" cy="10795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6" name="Line 6"/>
          <p:cNvSpPr>
            <a:spLocks noChangeShapeType="1"/>
          </p:cNvSpPr>
          <p:nvPr userDrawn="1"/>
        </p:nvSpPr>
        <p:spPr bwMode="auto">
          <a:xfrm>
            <a:off x="1898654" y="6398418"/>
            <a:ext cx="0" cy="4595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8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90800" y="136800"/>
            <a:ext cx="1479600" cy="79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66" r:id="rId2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lang="ru-RU" sz="2600" b="0" dirty="0" smtClean="0">
          <a:solidFill>
            <a:srgbClr val="003366"/>
          </a:solidFill>
          <a:latin typeface="+mn-lt"/>
          <a:ea typeface="+mn-ea"/>
          <a:cs typeface="+mn-cs"/>
        </a:defRPr>
      </a:lvl1pPr>
      <a:lvl2pPr marL="827088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75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6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367630" name="Rectangle 14"/>
          <p:cNvSpPr>
            <a:spLocks noChangeArrowheads="1"/>
          </p:cNvSpPr>
          <p:nvPr userDrawn="1"/>
        </p:nvSpPr>
        <p:spPr bwMode="auto">
          <a:xfrm>
            <a:off x="755650" y="7605713"/>
            <a:ext cx="4103688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 userDrawn="1"/>
        </p:nvSpPr>
        <p:spPr bwMode="auto">
          <a:xfrm>
            <a:off x="0" y="0"/>
            <a:ext cx="1898650" cy="1079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4" name="Rectangle 8"/>
          <p:cNvSpPr>
            <a:spLocks noChangeArrowheads="1"/>
          </p:cNvSpPr>
          <p:nvPr userDrawn="1"/>
        </p:nvSpPr>
        <p:spPr bwMode="auto">
          <a:xfrm>
            <a:off x="1898650" y="0"/>
            <a:ext cx="7245350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21" name="Rectangle 4"/>
          <p:cNvSpPr>
            <a:spLocks noChangeArrowheads="1"/>
          </p:cNvSpPr>
          <p:nvPr userDrawn="1"/>
        </p:nvSpPr>
        <p:spPr bwMode="auto">
          <a:xfrm>
            <a:off x="0" y="6405563"/>
            <a:ext cx="9144000" cy="45243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0" y="106997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20" name="Line 14"/>
          <p:cNvSpPr>
            <a:spLocks noChangeShapeType="1"/>
          </p:cNvSpPr>
          <p:nvPr userDrawn="1"/>
        </p:nvSpPr>
        <p:spPr bwMode="auto">
          <a:xfrm>
            <a:off x="0" y="6405571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13" name="Line 9"/>
          <p:cNvSpPr>
            <a:spLocks noChangeShapeType="1"/>
          </p:cNvSpPr>
          <p:nvPr userDrawn="1"/>
        </p:nvSpPr>
        <p:spPr bwMode="auto">
          <a:xfrm>
            <a:off x="1898654" y="0"/>
            <a:ext cx="0" cy="10691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90800" y="136800"/>
            <a:ext cx="1479600" cy="79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78" r:id="rId2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6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"/>
          <p:cNvSpPr>
            <a:spLocks noChangeArrowheads="1"/>
          </p:cNvSpPr>
          <p:nvPr userDrawn="1"/>
        </p:nvSpPr>
        <p:spPr bwMode="auto">
          <a:xfrm>
            <a:off x="1" y="6404400"/>
            <a:ext cx="9144000" cy="4536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 dirty="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Rectangle 4"/>
          <p:cNvSpPr>
            <a:spLocks noChangeArrowheads="1"/>
          </p:cNvSpPr>
          <p:nvPr userDrawn="1"/>
        </p:nvSpPr>
        <p:spPr bwMode="auto">
          <a:xfrm>
            <a:off x="-1" y="6405564"/>
            <a:ext cx="1897200" cy="45243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ru-RU" sz="17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99367" name="Rectangle 7"/>
          <p:cNvSpPr>
            <a:spLocks noChangeArrowheads="1"/>
          </p:cNvSpPr>
          <p:nvPr userDrawn="1"/>
        </p:nvSpPr>
        <p:spPr bwMode="auto">
          <a:xfrm>
            <a:off x="-1" y="0"/>
            <a:ext cx="1906589" cy="10795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 sz="1700"/>
          </a:p>
        </p:txBody>
      </p:sp>
      <p:sp>
        <p:nvSpPr>
          <p:cNvPr id="399368" name="Rectangle 8"/>
          <p:cNvSpPr>
            <a:spLocks noChangeArrowheads="1"/>
          </p:cNvSpPr>
          <p:nvPr userDrawn="1"/>
        </p:nvSpPr>
        <p:spPr bwMode="auto">
          <a:xfrm>
            <a:off x="1898650" y="0"/>
            <a:ext cx="7245351" cy="10795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 sz="1700"/>
          </a:p>
        </p:txBody>
      </p:sp>
      <p:sp>
        <p:nvSpPr>
          <p:cNvPr id="399370" name="Rectangle 10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2124076" y="0"/>
            <a:ext cx="67976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99375" name="Line 15"/>
          <p:cNvSpPr>
            <a:spLocks noChangeShapeType="1"/>
          </p:cNvSpPr>
          <p:nvPr userDrawn="1"/>
        </p:nvSpPr>
        <p:spPr bwMode="auto">
          <a:xfrm>
            <a:off x="0" y="1069975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1700"/>
          </a:p>
        </p:txBody>
      </p:sp>
      <p:sp>
        <p:nvSpPr>
          <p:cNvPr id="18" name="Line 6"/>
          <p:cNvSpPr>
            <a:spLocks noChangeShapeType="1"/>
          </p:cNvSpPr>
          <p:nvPr userDrawn="1"/>
        </p:nvSpPr>
        <p:spPr bwMode="auto">
          <a:xfrm>
            <a:off x="1898655" y="6398419"/>
            <a:ext cx="0" cy="4595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1700"/>
          </a:p>
        </p:txBody>
      </p:sp>
      <p:sp>
        <p:nvSpPr>
          <p:cNvPr id="21" name="Line 14"/>
          <p:cNvSpPr>
            <a:spLocks noChangeShapeType="1"/>
          </p:cNvSpPr>
          <p:nvPr userDrawn="1"/>
        </p:nvSpPr>
        <p:spPr bwMode="auto">
          <a:xfrm>
            <a:off x="0" y="6405571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1700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204790" y="6477894"/>
            <a:ext cx="1487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1" kern="120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fld id="{8E730068-F805-43B7-8A8E-3E2DB17E4B4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Line 9"/>
          <p:cNvSpPr>
            <a:spLocks noChangeShapeType="1"/>
          </p:cNvSpPr>
          <p:nvPr userDrawn="1"/>
        </p:nvSpPr>
        <p:spPr bwMode="auto">
          <a:xfrm>
            <a:off x="1898655" y="1"/>
            <a:ext cx="0" cy="1069181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170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90800" y="136800"/>
            <a:ext cx="1479600" cy="79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812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 Narrow" pitchFamily="34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2600" b="0">
          <a:solidFill>
            <a:srgbClr val="003366"/>
          </a:solidFill>
          <a:latin typeface="+mn-lt"/>
          <a:ea typeface="+mn-ea"/>
          <a:cs typeface="+mn-cs"/>
        </a:defRPr>
      </a:lvl1pPr>
      <a:lvl2pPr marL="827067" indent="-285744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5044" indent="-228594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43022" indent="-228594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349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" y="6378000"/>
            <a:ext cx="9143999" cy="480000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 sz="1700" dirty="0"/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1"/>
            <a:ext cx="9144000" cy="1062567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 sz="1700" dirty="0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2" y="2"/>
            <a:ext cx="1478754" cy="1062565"/>
          </a:xfrm>
          <a:prstGeom prst="rect">
            <a:avLst/>
          </a:prstGeom>
          <a:solidFill>
            <a:srgbClr val="0079C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ru-RU" sz="1700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1" y="6378000"/>
            <a:ext cx="1479600" cy="480000"/>
          </a:xfrm>
          <a:prstGeom prst="rect">
            <a:avLst/>
          </a:prstGeom>
          <a:solidFill>
            <a:srgbClr val="00336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marL="0" algn="l" defTabSz="914400" rtl="0" eaLnBrk="1" latinLnBrk="0" hangingPunct="1"/>
            <a:endParaRPr lang="ru-RU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Номер слайда 3"/>
          <p:cNvSpPr txBox="1">
            <a:spLocks/>
          </p:cNvSpPr>
          <p:nvPr/>
        </p:nvSpPr>
        <p:spPr>
          <a:xfrm>
            <a:off x="166688" y="6515580"/>
            <a:ext cx="921538" cy="21544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274F02-7521-4F9B-A76E-13D583AC38B1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7351" y="101600"/>
            <a:ext cx="7321551" cy="881385"/>
          </a:xfrm>
          <a:prstGeom prst="rect">
            <a:avLst/>
          </a:prstGeom>
        </p:spPr>
        <p:txBody>
          <a:bodyPr lIns="0" tIns="0" rIns="0" bIns="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0814" y="1214544"/>
            <a:ext cx="8828087" cy="495088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0" name="Line 16"/>
          <p:cNvSpPr>
            <a:spLocks noChangeShapeType="1"/>
          </p:cNvSpPr>
          <p:nvPr/>
        </p:nvSpPr>
        <p:spPr bwMode="auto">
          <a:xfrm>
            <a:off x="0" y="6362127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1700" dirty="0"/>
          </a:p>
        </p:txBody>
      </p:sp>
      <p:sp>
        <p:nvSpPr>
          <p:cNvPr id="51" name="Line 7"/>
          <p:cNvSpPr>
            <a:spLocks noChangeShapeType="1"/>
          </p:cNvSpPr>
          <p:nvPr/>
        </p:nvSpPr>
        <p:spPr bwMode="auto">
          <a:xfrm>
            <a:off x="1478587" y="6362701"/>
            <a:ext cx="0" cy="4953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1700" dirty="0"/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1478587" y="1"/>
            <a:ext cx="0" cy="106997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1700" dirty="0"/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>
            <a:off x="0" y="1068916"/>
            <a:ext cx="9144000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endParaRPr lang="ru-RU" sz="17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533" y="141538"/>
            <a:ext cx="1170000" cy="76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992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0" lang="ru-RU" sz="1900" b="0" i="0" u="none" strike="noStrike" kern="1200" cap="none" spc="0" normalizeH="0" baseline="0" noProof="0" dirty="0" smtClean="0">
          <a:ln>
            <a:noFill/>
          </a:ln>
          <a:solidFill>
            <a:schemeClr val="bg1"/>
          </a:solidFill>
          <a:effectLst/>
          <a:uLnTx/>
          <a:uFillTx/>
          <a:latin typeface="Arial Narrow" pitchFamily="34" charset="0"/>
          <a:ea typeface="+mj-ea"/>
          <a:cs typeface="+mj-cs"/>
        </a:defRPr>
      </a:lvl1pPr>
    </p:titleStyle>
    <p:bodyStyle>
      <a:lvl1pPr marL="0" indent="-342900" algn="l" defTabSz="914400" rtl="0" eaLnBrk="1" latinLnBrk="0" hangingPunct="1">
        <a:spcBef>
          <a:spcPct val="20000"/>
        </a:spcBef>
        <a:buFont typeface="Arial" pitchFamily="34" charset="0"/>
        <a:buNone/>
        <a:defRPr lang="ru-RU" sz="19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1pPr>
      <a:lvl2pPr marL="0" indent="-28575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2pPr>
      <a:lvl3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3pPr>
      <a:lvl4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4pPr>
      <a:lvl5pPr marL="0" indent="-228600" algn="l" defTabSz="914400" rtl="0" eaLnBrk="1" latinLnBrk="0" hangingPunct="1">
        <a:spcBef>
          <a:spcPct val="20000"/>
        </a:spcBef>
        <a:buFont typeface="Arial" pitchFamily="34" charset="0"/>
        <a:buNone/>
        <a:defRPr lang="ru-RU" sz="2400" kern="1200" dirty="0" smtClean="0">
          <a:solidFill>
            <a:srgbClr val="003366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11150" y="1250421"/>
            <a:ext cx="8610600" cy="4856162"/>
          </a:xfrm>
        </p:spPr>
        <p:txBody>
          <a:bodyPr/>
          <a:lstStyle/>
          <a:p>
            <a:pPr algn="ctr">
              <a:spcBef>
                <a:spcPts val="0"/>
              </a:spcBef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программы догазификации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садоводческих некоммерческих товариществ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Коми 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1217612" y="6466318"/>
            <a:ext cx="6797675" cy="307777"/>
          </a:xfrm>
        </p:spPr>
        <p:txBody>
          <a:bodyPr/>
          <a:lstStyle/>
          <a:p>
            <a:pPr algn="ctr"/>
            <a:r>
              <a:rPr lang="ru-RU" dirty="0"/>
              <a:t>Октябрь 2026 года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4EAA16-1B2D-4702-87B2-47E4D7EE9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4" y="407666"/>
            <a:ext cx="6466253" cy="307778"/>
          </a:xfrm>
        </p:spPr>
        <p:txBody>
          <a:bodyPr/>
          <a:lstStyle/>
          <a:p>
            <a:pPr algn="ctr"/>
            <a:r>
              <a:rPr lang="ru-RU" dirty="0"/>
              <a:t>Что такое догазификация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329" y="6454809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0"/>
            <a:ext cx="1688738" cy="8961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10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DCCA36-AEC5-ADA8-2A40-0BC9CABFD088}"/>
              </a:ext>
            </a:extLst>
          </p:cNvPr>
          <p:cNvSpPr/>
          <p:nvPr/>
        </p:nvSpPr>
        <p:spPr>
          <a:xfrm>
            <a:off x="115329" y="1123109"/>
            <a:ext cx="8953170" cy="51854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13.09.2021 № 1547 (ред. от 17.09.2024)</a:t>
            </a:r>
          </a:p>
          <a:p>
            <a:pPr algn="just"/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 утверждении Правил подключения (технологического присоединения) газоиспользующего оборудования и объектов капитального строительства к сетям газораспределения и о признании утратившими силу некоторых актов Правительства Российской Федерации "</a:t>
            </a:r>
          </a:p>
          <a:p>
            <a:pPr algn="just"/>
            <a:endParaRPr 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"догазификация" - осуществление </a:t>
            </a:r>
            <a:r>
              <a:rPr lang="ru-RU" sz="16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подключения</a:t>
            </a:r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(технологического присоединения), в том числе фактического присоединения к газораспределительным сетям газоиспользующего оборудования, расположенного в </a:t>
            </a:r>
            <a:r>
              <a:rPr lang="ru-RU" sz="16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домовладениях, принадлежащих физическим лицам на праве собственности </a:t>
            </a:r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на ином предусмотренном законом праве, намеревающимся </a:t>
            </a:r>
            <a:r>
              <a:rPr lang="ru-RU" sz="16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газ для удовлетворения личных, семейных, домашних и иных нужд, не связанных с осуществлением предпринимательской (профессиональной) деятельности</a:t>
            </a:r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 учетом выполнения мероприятий в рамках такого подключения (технологического присоединения) </a:t>
            </a:r>
            <a:r>
              <a:rPr lang="ru-RU" sz="16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границ земельных участков</a:t>
            </a:r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принадлежащих указанным физическим лицам на праве собственности </a:t>
            </a:r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на ином предусмотренном законом праве, </a:t>
            </a:r>
            <a:r>
              <a:rPr lang="ru-RU" sz="16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взимания платы с физических лиц при условии</a:t>
            </a:r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территория ведения гражданами садоводства для собственных нужд располагается в </a:t>
            </a:r>
            <a:r>
              <a:rPr lang="ru-RU" sz="16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населенном пункте</a:t>
            </a:r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котором </a:t>
            </a:r>
            <a:r>
              <a:rPr lang="ru-RU" sz="16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проложены газораспределительные сети и осуществляется транспортировка газа,</a:t>
            </a:r>
            <a:r>
              <a:rPr 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также, </a:t>
            </a:r>
            <a:r>
              <a:rPr lang="ru-RU" sz="16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условии возможности строительства сети газораспределения и (или) сети газопотребления внутри границ территории садоводства с соблюдением законодательства Российской Федерации о градостроительной деятельности и земельного законодательства.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112062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407666"/>
            <a:ext cx="6524976" cy="307778"/>
          </a:xfrm>
        </p:spPr>
        <p:txBody>
          <a:bodyPr/>
          <a:lstStyle/>
          <a:p>
            <a:pPr algn="ctr"/>
            <a:r>
              <a:rPr lang="ru-RU" dirty="0"/>
              <a:t>Что такое догазификация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329" y="6454809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0"/>
            <a:ext cx="1688738" cy="8961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10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DCCA36-AEC5-ADA8-2A40-0BC9CABFD088}"/>
              </a:ext>
            </a:extLst>
          </p:cNvPr>
          <p:cNvSpPr/>
          <p:nvPr/>
        </p:nvSpPr>
        <p:spPr>
          <a:xfrm>
            <a:off x="788566" y="1474365"/>
            <a:ext cx="7860485" cy="186445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8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"домовладение" - объект </a:t>
            </a:r>
            <a:r>
              <a:rPr lang="ru-RU" sz="18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индивидуального жилищного строительства </a:t>
            </a:r>
            <a:r>
              <a:rPr lang="ru-RU" sz="18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8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жилой дом блокированной застройки </a:t>
            </a:r>
            <a:r>
              <a:rPr lang="ru-RU" sz="18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примыкающие к ним и (или) отдельно стоящие на общем с объектом индивидуального жилищного строительства или жилым домом блокированной застройки земельном участке надворные постройки (гараж, баня (сауна, бассейн), теплица (зимний сад), помещения для содержания домашнего скота и птицы, иные объекты)</a:t>
            </a:r>
          </a:p>
        </p:txBody>
      </p:sp>
    </p:spTree>
    <p:extLst>
      <p:ext uri="{BB962C8B-B14F-4D97-AF65-F5344CB8AC3E}">
        <p14:creationId xmlns:p14="http://schemas.microsoft.com/office/powerpoint/2010/main" val="1018326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4" y="165787"/>
            <a:ext cx="6797675" cy="791536"/>
          </a:xfrm>
        </p:spPr>
        <p:txBody>
          <a:bodyPr/>
          <a:lstStyle/>
          <a:p>
            <a:pPr algn="ctr"/>
            <a:r>
              <a:rPr lang="ru-RU" dirty="0"/>
              <a:t>Процесс газификации садовых некоммерческих товариществ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329" y="6454809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3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0"/>
            <a:ext cx="1688738" cy="8961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10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309074-8AE2-E291-630F-65B0699A7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147762"/>
            <a:ext cx="899160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4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4" y="407666"/>
            <a:ext cx="6797675" cy="307778"/>
          </a:xfrm>
        </p:spPr>
        <p:txBody>
          <a:bodyPr/>
          <a:lstStyle/>
          <a:p>
            <a:pPr algn="ctr"/>
            <a:r>
              <a:rPr lang="ru-RU" dirty="0"/>
              <a:t>Процесс газификации домовладения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329" y="6454809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4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0"/>
            <a:ext cx="1688738" cy="8961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10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264024"/>
            <a:ext cx="7943850" cy="508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203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2037" y="167451"/>
            <a:ext cx="6797675" cy="730504"/>
          </a:xfrm>
        </p:spPr>
        <p:txBody>
          <a:bodyPr/>
          <a:lstStyle/>
          <a:p>
            <a:pPr algn="ctr"/>
            <a:r>
              <a:rPr lang="ru-RU" sz="2400" dirty="0"/>
              <a:t>Порядок действий для подключения</a:t>
            </a:r>
            <a:br>
              <a:rPr lang="ru-RU" sz="2400" dirty="0"/>
            </a:br>
            <a:r>
              <a:rPr lang="ru-RU" sz="2400" dirty="0"/>
              <a:t>к сетям газораспределения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5329" y="6454809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5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1"/>
            <a:ext cx="1688739" cy="8961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899121" cy="104862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528375" y="1396863"/>
            <a:ext cx="6200895" cy="52509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ПОДАЧА ЗАЯВКИ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заключение договора о подключении в рамках догазификации</a:t>
            </a: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>
            <a:cxnSpLocks/>
            <a:stCxn id="13" idx="2"/>
          </p:cNvCxnSpPr>
          <p:nvPr/>
        </p:nvCxnSpPr>
        <p:spPr bwMode="auto">
          <a:xfrm>
            <a:off x="4643306" y="5251507"/>
            <a:ext cx="185495" cy="228296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Прямоугольник 12"/>
          <p:cNvSpPr/>
          <p:nvPr/>
        </p:nvSpPr>
        <p:spPr>
          <a:xfrm>
            <a:off x="2793534" y="2759978"/>
            <a:ext cx="3699543" cy="24915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Почтовой связью</a:t>
            </a:r>
          </a:p>
          <a:p>
            <a:pPr algn="ctr">
              <a:defRPr/>
            </a:pPr>
            <a:r>
              <a:rPr lang="ru-RU" alt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Нарочно</a:t>
            </a:r>
          </a:p>
          <a:p>
            <a:pPr algn="ctr">
              <a:defRPr/>
            </a:pPr>
            <a:r>
              <a:rPr lang="ru-RU" altLang="ru-RU" sz="16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электронном виде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Единый центр предоставления услуг АО «Газпром газораспределение Сыктывкар», г. Сыктывкар,</a:t>
            </a:r>
            <a:b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ул. Красных Партизан, д. 33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eo@komigaz.ru</a:t>
            </a: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02100" y="2759978"/>
            <a:ext cx="2031831" cy="24915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электронном виде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Портал государственных</a:t>
            </a:r>
            <a:b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муниципальных услуг (Госуслуги)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14274" y="2759977"/>
            <a:ext cx="2236685" cy="249152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электронном виде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Портал Единого оператора газификации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https://connectgas.ru/</a:t>
            </a: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>
            <a:cxnSpLocks/>
            <a:stCxn id="10" idx="2"/>
          </p:cNvCxnSpPr>
          <p:nvPr/>
        </p:nvCxnSpPr>
        <p:spPr bwMode="auto">
          <a:xfrm>
            <a:off x="4628823" y="1921959"/>
            <a:ext cx="0" cy="390475"/>
          </a:xfrm>
          <a:prstGeom prst="line">
            <a:avLst/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1242262" y="2304045"/>
            <a:ext cx="6720171" cy="0"/>
          </a:xfrm>
          <a:prstGeom prst="line">
            <a:avLst/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Прямая со стрелкой 18"/>
          <p:cNvCxnSpPr>
            <a:cxnSpLocks/>
          </p:cNvCxnSpPr>
          <p:nvPr/>
        </p:nvCxnSpPr>
        <p:spPr bwMode="auto">
          <a:xfrm>
            <a:off x="1242262" y="2304045"/>
            <a:ext cx="0" cy="430984"/>
          </a:xfrm>
          <a:prstGeom prst="straightConnector1">
            <a:avLst/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Прямая со стрелкой 19"/>
          <p:cNvCxnSpPr>
            <a:cxnSpLocks/>
          </p:cNvCxnSpPr>
          <p:nvPr/>
        </p:nvCxnSpPr>
        <p:spPr bwMode="auto">
          <a:xfrm>
            <a:off x="4626530" y="2287408"/>
            <a:ext cx="0" cy="430984"/>
          </a:xfrm>
          <a:prstGeom prst="straightConnector1">
            <a:avLst/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Прямая со стрелкой 21"/>
          <p:cNvCxnSpPr>
            <a:cxnSpLocks/>
          </p:cNvCxnSpPr>
          <p:nvPr/>
        </p:nvCxnSpPr>
        <p:spPr bwMode="auto">
          <a:xfrm>
            <a:off x="7962432" y="2304045"/>
            <a:ext cx="0" cy="405520"/>
          </a:xfrm>
          <a:prstGeom prst="straightConnector1">
            <a:avLst/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6" y="6508672"/>
            <a:ext cx="67976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600" dirty="0"/>
              <a:t>Газификация потребителей </a:t>
            </a:r>
          </a:p>
        </p:txBody>
      </p:sp>
    </p:spTree>
    <p:extLst>
      <p:ext uri="{BB962C8B-B14F-4D97-AF65-F5344CB8AC3E}">
        <p14:creationId xmlns:p14="http://schemas.microsoft.com/office/powerpoint/2010/main" val="3683568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329" y="6454809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rgbClr val="FFFFFF"/>
                </a:solidFill>
              </a:rPr>
              <a:t>6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0"/>
            <a:ext cx="1688738" cy="8961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24" name="Заголовок 3"/>
          <p:cNvSpPr txBox="1">
            <a:spLocks/>
          </p:cNvSpPr>
          <p:nvPr/>
        </p:nvSpPr>
        <p:spPr bwMode="auto">
          <a:xfrm>
            <a:off x="2014450" y="284890"/>
            <a:ext cx="6797675" cy="39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Пример заявки на догазификацию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j-ea"/>
              <a:cs typeface="+mj-cs"/>
            </a:endParaRPr>
          </a:p>
        </p:txBody>
      </p:sp>
      <p:sp>
        <p:nvSpPr>
          <p:cNvPr id="28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54F896-BD5C-CD43-049F-63788ED5C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47296"/>
            <a:ext cx="9144000" cy="421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59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4451" y="167451"/>
            <a:ext cx="6905262" cy="730504"/>
          </a:xfrm>
        </p:spPr>
        <p:txBody>
          <a:bodyPr/>
          <a:lstStyle/>
          <a:p>
            <a:pPr algn="ctr">
              <a:defRPr/>
            </a:pPr>
            <a:r>
              <a:rPr lang="ru-RU" altLang="ru-RU" kern="1200" dirty="0">
                <a:solidFill>
                  <a:srgbClr val="FFFFFF"/>
                </a:solidFill>
                <a:latin typeface="Arial Narrow"/>
              </a:rPr>
              <a:t>ОФОРМЛЕНИЕ ЗАЯВКИ на заключение договора </a:t>
            </a:r>
            <a:br>
              <a:rPr lang="ru-RU" altLang="ru-RU" kern="1200" dirty="0">
                <a:solidFill>
                  <a:srgbClr val="FFFFFF"/>
                </a:solidFill>
                <a:latin typeface="Arial Narrow"/>
              </a:rPr>
            </a:br>
            <a:r>
              <a:rPr lang="ru-RU" altLang="ru-RU" kern="1200" dirty="0">
                <a:solidFill>
                  <a:srgbClr val="FFFFFF"/>
                </a:solidFill>
                <a:latin typeface="Arial Narrow"/>
              </a:rPr>
              <a:t>о подключении в рамках </a:t>
            </a:r>
            <a:r>
              <a:rPr lang="ru-RU" altLang="ru-RU" kern="1200" dirty="0" err="1">
                <a:solidFill>
                  <a:srgbClr val="FFFFFF"/>
                </a:solidFill>
                <a:latin typeface="Arial Narrow"/>
              </a:rPr>
              <a:t>догазификации</a:t>
            </a:r>
            <a:endParaRPr lang="ru-RU" altLang="ru-RU" kern="1200" dirty="0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329" y="6454809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rgbClr val="FFFFFF"/>
                </a:solidFill>
              </a:rPr>
              <a:t>7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1"/>
            <a:ext cx="1688739" cy="8961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899121" cy="104862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37563" y="1269196"/>
            <a:ext cx="7709484" cy="486823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 заявке о подключении прилагаются следующие ДОКУМЕНТЫ: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44" marR="0" lvl="0" indent="-285744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Копия документа, подтверждающая право собственности на </a:t>
            </a:r>
            <a:r>
              <a:rPr kumimoji="0" lang="ru-RU" sz="1600" i="0" u="sng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земельный участок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на котором располагается газифицируемый объект капитального строительства.</a:t>
            </a:r>
          </a:p>
          <a:p>
            <a:pPr marL="285744" marR="0" lvl="0" indent="-285744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Копия документа, подтверждающего право собственности или иное предусмотренное законом право на </a:t>
            </a:r>
            <a:r>
              <a:rPr kumimoji="0" lang="ru-RU" sz="1600" i="0" u="sng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домовладение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(домовладение или часть жилого дома блокированной застройки).</a:t>
            </a:r>
          </a:p>
          <a:p>
            <a:pPr marL="285744" marR="0" lvl="0" indent="-285744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Доверенность или иные документы, подтверждающие полномочия представителя заявителя (в случае если заявка о подключении (технологическом присоединении) подается представителем заявителя).</a:t>
            </a:r>
          </a:p>
          <a:p>
            <a:pPr marL="285744" marR="0" lvl="0" indent="-285744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Расчет максимального часового расхода газа (</a:t>
            </a:r>
            <a:r>
              <a:rPr kumimoji="0" lang="ru-RU" sz="1600" b="0" i="0" u="sng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 предоставляется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если планируемый максимальный часовой расход газа </a:t>
            </a:r>
            <a:r>
              <a:rPr kumimoji="0" lang="ru-RU" sz="1600" b="0" i="0" u="sng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 более 7 м</a:t>
            </a:r>
            <a:r>
              <a:rPr kumimoji="0" lang="ru-RU" sz="1600" b="0" i="0" u="sng" strike="noStrike" kern="0" cap="none" spc="0" normalizeH="0" baseline="3000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ru-RU" sz="1600" b="0" i="0" u="sng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/час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).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44" marR="0" lvl="0" indent="-285744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Страховой номер индивидуального лицевого счета (СНИЛС) и идентификационный номер налогоплательщика (ИНН).</a:t>
            </a:r>
          </a:p>
          <a:p>
            <a:pPr marL="285744" marR="0" lvl="0" indent="-285744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kern="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паспорта.</a:t>
            </a:r>
          </a:p>
          <a:p>
            <a:pPr marL="285744" marR="0" lvl="0" indent="-285744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Ситуационный план.</a:t>
            </a:r>
            <a:endParaRPr lang="ru-RU" sz="1600" kern="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44" marR="0" lvl="0" indent="-285744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sng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Протокол общего собрания членов СНТ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285744" indent="-285744" algn="just">
              <a:buFontTx/>
              <a:buChar char="-"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44" marR="0" lvl="0" indent="-285744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>
            <a:cxnSpLocks/>
          </p:cNvCxnSpPr>
          <p:nvPr/>
        </p:nvCxnSpPr>
        <p:spPr bwMode="auto">
          <a:xfrm>
            <a:off x="4626530" y="3664491"/>
            <a:ext cx="202271" cy="540184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6" y="6508672"/>
            <a:ext cx="67976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600" dirty="0"/>
              <a:t>Газификация потребителей </a:t>
            </a:r>
          </a:p>
        </p:txBody>
      </p:sp>
    </p:spTree>
    <p:extLst>
      <p:ext uri="{BB962C8B-B14F-4D97-AF65-F5344CB8AC3E}">
        <p14:creationId xmlns:p14="http://schemas.microsoft.com/office/powerpoint/2010/main" val="2190265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382335"/>
            <a:ext cx="6797675" cy="327504"/>
          </a:xfrm>
        </p:spPr>
        <p:txBody>
          <a:bodyPr/>
          <a:lstStyle/>
          <a:p>
            <a:pPr algn="ctr"/>
            <a:r>
              <a:rPr lang="ru-RU" sz="2400" dirty="0"/>
              <a:t>Требования к протоколу общего собрания членов СНТ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329" y="6454809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8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1"/>
            <a:ext cx="1688739" cy="8961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899121" cy="104862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66172" y="1162085"/>
            <a:ext cx="8639323" cy="495393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Протокол </a:t>
            </a:r>
            <a:r>
              <a:rPr lang="ru-RU" sz="1400" kern="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собрания членов садоводческого некоммерческого товарищества (в случае подачи заявки о подключении собственником домовладения, находящегося в границах территории садоводства, либо уполномоченным представителем садоводческого некоммерческого товарищества в рамках раздела VII настоящих Правил), обязательно должен содержать следующие решения:</a:t>
            </a:r>
          </a:p>
          <a:p>
            <a:pPr indent="450215" algn="just">
              <a:tabLst>
                <a:tab pos="2969895" algn="ctr"/>
              </a:tabLst>
            </a:pPr>
            <a:r>
              <a:rPr lang="ru-RU" sz="1400" kern="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догазификации газоиспользующего оборудования, расположенного в домовладениях, находящихся в границах территории садоводства, с приложением перечня таких домовладений (перечень жилых домов);</a:t>
            </a:r>
          </a:p>
          <a:p>
            <a:pPr indent="450215" algn="just">
              <a:tabLst>
                <a:tab pos="2969895" algn="ctr"/>
              </a:tabLst>
            </a:pPr>
            <a:r>
              <a:rPr lang="ru-RU" sz="1400" kern="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согласии на безвозмездное размещение в границах территории садоводства на земельных участках общего назначения (</a:t>
            </a:r>
            <a:r>
              <a:rPr lang="ru-RU" sz="1400" b="1" u="sng" kern="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его кадастрового номера</a:t>
            </a:r>
            <a:r>
              <a:rPr lang="ru-RU" sz="1400" kern="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находящейся в собственности исполнителя сети газораспределения, создаваемой в рамках догазификации газоиспользующего оборудования, расположенного в домовладениях, находящихся в границах территории садоводства, а также на беспрепятственный доступ газораспределительной организации к указанной сети газораспределения на период ее строительства и эксплуатации;</a:t>
            </a:r>
          </a:p>
          <a:p>
            <a:pPr indent="450215" algn="just">
              <a:tabLst>
                <a:tab pos="2969895" algn="ctr"/>
              </a:tabLst>
            </a:pPr>
            <a:r>
              <a:rPr lang="ru-RU" sz="1400" kern="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 определении лица, уполномоченного на подачу заявок на подключение от имени собственников домовладений (в случае подачи заявки уполномоченным);</a:t>
            </a:r>
          </a:p>
          <a:p>
            <a:pPr indent="450215" algn="just">
              <a:tabLst>
                <a:tab pos="2969895" algn="ctr"/>
              </a:tabLst>
            </a:pPr>
            <a:r>
              <a:rPr lang="ru-RU" sz="1400" kern="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согласии на безвозмездное подключение к существующим сетям газораспределения, относящимся к имуществу общего пользования садоводческого некоммерческого товарищества (при наличии таких сетей);</a:t>
            </a:r>
          </a:p>
          <a:p>
            <a:pPr indent="450215" algn="just">
              <a:tabLst>
                <a:tab pos="2969895" algn="ctr"/>
              </a:tabLst>
            </a:pPr>
            <a:r>
              <a:rPr lang="ru-RU" sz="1400" kern="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предоставлении согласия собственников земельных участков, расположенных в границах территории ведения садоводства, на установление охранных зон газораспределительных сетей, созданных в рамках догазификации, и на наложение в случаях, предусмотренных Правилами охраны газораспределительных сетей, утвержденных постановлением Правительства Российской Федерации от 20 ноября 2000 г. № 878, ограничений (обременений) на входящие в них земельные участки, расположенные в границах такой территории.</a:t>
            </a:r>
          </a:p>
        </p:txBody>
      </p:sp>
      <p:cxnSp>
        <p:nvCxnSpPr>
          <p:cNvPr id="12" name="Прямая соединительная линия 11"/>
          <p:cNvCxnSpPr>
            <a:cxnSpLocks/>
          </p:cNvCxnSpPr>
          <p:nvPr/>
        </p:nvCxnSpPr>
        <p:spPr bwMode="auto">
          <a:xfrm>
            <a:off x="4693697" y="3429000"/>
            <a:ext cx="160271" cy="779987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6" y="6508672"/>
            <a:ext cx="67976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600" dirty="0"/>
              <a:t>Газификация потребителей </a:t>
            </a:r>
          </a:p>
        </p:txBody>
      </p:sp>
    </p:spTree>
    <p:extLst>
      <p:ext uri="{BB962C8B-B14F-4D97-AF65-F5344CB8AC3E}">
        <p14:creationId xmlns:p14="http://schemas.microsoft.com/office/powerpoint/2010/main" val="216983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4075" y="113461"/>
            <a:ext cx="6797675" cy="779986"/>
          </a:xfrm>
        </p:spPr>
        <p:txBody>
          <a:bodyPr/>
          <a:lstStyle/>
          <a:p>
            <a:pPr algn="ctr"/>
            <a:r>
              <a:rPr lang="ru-RU" sz="2400" dirty="0">
                <a:latin typeface="+mn-lt"/>
              </a:rPr>
              <a:t>Особенности организации и проведения общего собрания членов СНТ для догазификации домовладений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329" y="6454809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9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1"/>
            <a:ext cx="1688739" cy="8961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899121" cy="1048624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>
            <a:cxnSpLocks/>
          </p:cNvCxnSpPr>
          <p:nvPr/>
        </p:nvCxnSpPr>
        <p:spPr bwMode="auto">
          <a:xfrm>
            <a:off x="4634974" y="3424688"/>
            <a:ext cx="160271" cy="779987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6" y="6508672"/>
            <a:ext cx="67976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sz="1600" dirty="0"/>
              <a:t>Газификация потребителей 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A94B1F56-33AA-11A2-AA74-DBC0BAF853E2}"/>
              </a:ext>
            </a:extLst>
          </p:cNvPr>
          <p:cNvSpPr txBox="1">
            <a:spLocks/>
          </p:cNvSpPr>
          <p:nvPr/>
        </p:nvSpPr>
        <p:spPr>
          <a:xfrm>
            <a:off x="4383601" y="3390842"/>
            <a:ext cx="2835868" cy="70348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19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1pPr>
            <a:lvl2pPr marL="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2pPr>
            <a:lvl3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3pPr>
            <a:lvl4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4pPr>
            <a:lvl5pPr marL="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 dirty="0" smtClean="0">
                <a:solidFill>
                  <a:srgbClr val="003366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ru-RU" dirty="0"/>
          </a:p>
        </p:txBody>
      </p:sp>
      <p:sp>
        <p:nvSpPr>
          <p:cNvPr id="5" name="Скругленный прямоугольник 10">
            <a:extLst>
              <a:ext uri="{FF2B5EF4-FFF2-40B4-BE49-F238E27FC236}">
                <a16:creationId xmlns:a16="http://schemas.microsoft.com/office/drawing/2014/main" id="{0721C6FB-6371-C229-8002-1040DD390D79}"/>
              </a:ext>
            </a:extLst>
          </p:cNvPr>
          <p:cNvSpPr/>
          <p:nvPr/>
        </p:nvSpPr>
        <p:spPr>
          <a:xfrm>
            <a:off x="6512722" y="1093882"/>
            <a:ext cx="2580944" cy="4340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способы проведения, принятия решений</a:t>
            </a:r>
          </a:p>
        </p:txBody>
      </p:sp>
      <p:sp>
        <p:nvSpPr>
          <p:cNvPr id="7" name="Скругленный прямоугольник 11">
            <a:extLst>
              <a:ext uri="{FF2B5EF4-FFF2-40B4-BE49-F238E27FC236}">
                <a16:creationId xmlns:a16="http://schemas.microsoft.com/office/drawing/2014/main" id="{86F3D280-743C-8B8D-6938-B02E9138D60D}"/>
              </a:ext>
            </a:extLst>
          </p:cNvPr>
          <p:cNvSpPr/>
          <p:nvPr/>
        </p:nvSpPr>
        <p:spPr>
          <a:xfrm>
            <a:off x="55295" y="1092464"/>
            <a:ext cx="2531898" cy="4272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Инициатива проведения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1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(ч. 7 ст. 17 217-ФЗ)</a:t>
            </a:r>
          </a:p>
        </p:txBody>
      </p:sp>
      <p:sp>
        <p:nvSpPr>
          <p:cNvPr id="9" name="Скругленный прямоугольник 12">
            <a:extLst>
              <a:ext uri="{FF2B5EF4-FFF2-40B4-BE49-F238E27FC236}">
                <a16:creationId xmlns:a16="http://schemas.microsoft.com/office/drawing/2014/main" id="{55BBB534-A15F-ECF1-33A3-79EB637AC974}"/>
              </a:ext>
            </a:extLst>
          </p:cNvPr>
          <p:cNvSpPr/>
          <p:nvPr/>
        </p:nvSpPr>
        <p:spPr>
          <a:xfrm>
            <a:off x="49327" y="3948268"/>
            <a:ext cx="2537866" cy="323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Кворум</a:t>
            </a:r>
            <a:endParaRPr lang="ru-RU" sz="18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14">
            <a:extLst>
              <a:ext uri="{FF2B5EF4-FFF2-40B4-BE49-F238E27FC236}">
                <a16:creationId xmlns:a16="http://schemas.microsoft.com/office/drawing/2014/main" id="{4F4BCA4C-4498-2F20-ED13-B59E5B4BD4FE}"/>
              </a:ext>
            </a:extLst>
          </p:cNvPr>
          <p:cNvSpPr/>
          <p:nvPr/>
        </p:nvSpPr>
        <p:spPr>
          <a:xfrm>
            <a:off x="55295" y="2471128"/>
            <a:ext cx="2520082" cy="3458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</a:t>
            </a:r>
            <a:endParaRPr lang="ru-RU" sz="18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5">
            <a:extLst>
              <a:ext uri="{FF2B5EF4-FFF2-40B4-BE49-F238E27FC236}">
                <a16:creationId xmlns:a16="http://schemas.microsoft.com/office/drawing/2014/main" id="{0AA31F3E-F80C-DACC-BE60-A526F5B86B7F}"/>
              </a:ext>
            </a:extLst>
          </p:cNvPr>
          <p:cNvSpPr/>
          <p:nvPr/>
        </p:nvSpPr>
        <p:spPr>
          <a:xfrm>
            <a:off x="1006679" y="5258206"/>
            <a:ext cx="7206143" cy="3065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итогов голосования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D6127E-AD10-5C10-0655-2B7EA359DF17}"/>
              </a:ext>
            </a:extLst>
          </p:cNvPr>
          <p:cNvSpPr txBox="1"/>
          <p:nvPr/>
        </p:nvSpPr>
        <p:spPr>
          <a:xfrm>
            <a:off x="67112" y="1585714"/>
            <a:ext cx="2520082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marR="0" lvl="0" indent="0" algn="just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200" i="0" strike="noStrike" kern="0" cap="none" spc="0" normalizeH="0" baseline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ru-RU" dirty="0"/>
              <a:t>- правление товарищества;</a:t>
            </a:r>
          </a:p>
          <a:p>
            <a:pPr algn="l"/>
            <a:r>
              <a:rPr lang="ru-RU" dirty="0"/>
              <a:t>- ревизионная комиссия (ревизор);</a:t>
            </a:r>
          </a:p>
          <a:p>
            <a:r>
              <a:rPr lang="ru-RU" dirty="0"/>
              <a:t>- более 1/5 членов товарищества; </a:t>
            </a:r>
          </a:p>
          <a:p>
            <a:r>
              <a:rPr lang="ru-RU" dirty="0"/>
              <a:t>- орган местного самоуправления.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214D57-6B88-4500-5003-232961804486}"/>
              </a:ext>
            </a:extLst>
          </p:cNvPr>
          <p:cNvSpPr txBox="1"/>
          <p:nvPr/>
        </p:nvSpPr>
        <p:spPr>
          <a:xfrm>
            <a:off x="49326" y="2865776"/>
            <a:ext cx="2537867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marR="0" lvl="0" indent="0" algn="just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200" i="0" strike="noStrike" kern="0" cap="none" spc="0" normalizeH="0" baseline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ru-RU" dirty="0"/>
              <a:t>- члены товарищества;</a:t>
            </a:r>
          </a:p>
          <a:p>
            <a:pPr algn="l"/>
            <a:r>
              <a:rPr lang="ru-RU" dirty="0"/>
              <a:t>- собственники, правообладатели садовых земельных участков, не являющиеся членами товарищества.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748AD2-1427-84FD-317B-34CF1F1D76E6}"/>
              </a:ext>
            </a:extLst>
          </p:cNvPr>
          <p:cNvSpPr txBox="1"/>
          <p:nvPr/>
        </p:nvSpPr>
        <p:spPr>
          <a:xfrm>
            <a:off x="49327" y="4330144"/>
            <a:ext cx="252605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marR="0" lvl="0" indent="0" algn="just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200" i="0" strike="noStrike" kern="0" cap="none" spc="0" normalizeH="0" baseline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l"/>
            <a:r>
              <a:rPr lang="ru-RU" dirty="0"/>
              <a:t>более 50% членов садового некоммерческого товарищества или их представителей (ч. 19 ст. 17 217-ФЗ)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EBD486-504A-A8B6-145B-B9B008B2FEEB}"/>
              </a:ext>
            </a:extLst>
          </p:cNvPr>
          <p:cNvSpPr txBox="1"/>
          <p:nvPr/>
        </p:nvSpPr>
        <p:spPr>
          <a:xfrm>
            <a:off x="1006679" y="5637612"/>
            <a:ext cx="7206143" cy="66838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marR="0" lvl="0" indent="0" algn="just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200" i="0" strike="noStrike" kern="0" cap="none" spc="0" normalizeH="0" baseline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ru-RU" dirty="0"/>
              <a:t>Для принятия решения о догазификации СНТ требуется квалифицированное большинство голосов членов СНТ – не менее 2/3 от общего числа присутствующих на общем собрании членов СНТ (ч. 2 ст. 17 ФЗ);</a:t>
            </a:r>
          </a:p>
          <a:p>
            <a:r>
              <a:rPr lang="ru-RU" dirty="0"/>
              <a:t>при подсчете учитываются в том числе голоса собственников, не являющихся членами СНТ 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8F69BB-590D-92ED-743B-F06F3B0CF99A}"/>
              </a:ext>
            </a:extLst>
          </p:cNvPr>
          <p:cNvSpPr txBox="1"/>
          <p:nvPr/>
        </p:nvSpPr>
        <p:spPr>
          <a:xfrm>
            <a:off x="6512721" y="1581081"/>
            <a:ext cx="2575983" cy="222752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marR="0" lvl="0" indent="0" algn="just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200" i="0" strike="noStrike" kern="0" cap="none" spc="0" normalizeH="0" baseline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ru-RU" dirty="0"/>
              <a:t>- Очное;</a:t>
            </a:r>
          </a:p>
          <a:p>
            <a:pPr algn="l"/>
            <a:r>
              <a:rPr lang="ru-RU" dirty="0"/>
              <a:t>- Очно-заочное или заочное, если это предусмотрено уставом товарищества (ч. 21 ст. 17 217-ФЗ). </a:t>
            </a:r>
            <a:r>
              <a:rPr lang="ru-RU" u="sng" dirty="0"/>
              <a:t>По вопросам, решение по которым необходимо для догазификации, проведение заочного голосования не допускается</a:t>
            </a:r>
            <a:r>
              <a:rPr lang="ru-RU" dirty="0"/>
              <a:t> (ч. 22 ст. 17 217-ФЗ).</a:t>
            </a:r>
          </a:p>
          <a:p>
            <a:r>
              <a:rPr lang="ru-RU" dirty="0"/>
              <a:t>с применением электронных или иных технических средств (</a:t>
            </a:r>
            <a:r>
              <a:rPr lang="en-US" dirty="0"/>
              <a:t>SMS, </a:t>
            </a:r>
            <a:r>
              <a:rPr lang="ru-RU" dirty="0"/>
              <a:t>электронная почта, сайт (ст. 17.1 217-ФЗ)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8FCBA3-75EF-F5E4-F595-4098845206AA}"/>
              </a:ext>
            </a:extLst>
          </p:cNvPr>
          <p:cNvSpPr txBox="1"/>
          <p:nvPr/>
        </p:nvSpPr>
        <p:spPr>
          <a:xfrm>
            <a:off x="2751589" y="1588717"/>
            <a:ext cx="3608822" cy="35724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marR="0" lvl="0" indent="0" algn="just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400" i="0" strike="noStrike" kern="0" cap="none" spc="0" normalizeH="0" baseline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ru-RU" sz="1200" dirty="0"/>
              <a:t>- о проведении работ по догазификации жилых домов, расположенных  на садовых участках; </a:t>
            </a:r>
          </a:p>
          <a:p>
            <a:pPr algn="l"/>
            <a:r>
              <a:rPr lang="ru-RU" sz="1200" dirty="0"/>
              <a:t>- о безвозмездном предоставлении земельного участка общего назначения СНТ для строительства и (или) эксплуатации сети газораспределения, в целях догазификации, предоставлении безвозмездного и беспрепятственного доступа к данной сети газораспределения на период ее строительства и (или) эксплуатации; </a:t>
            </a:r>
          </a:p>
          <a:p>
            <a:pPr algn="l"/>
            <a:r>
              <a:rPr lang="ru-RU" sz="1200" dirty="0"/>
              <a:t>- о предоставлении права на безвозмездное подключение к сетям газораспределения, относящимся к имуществу общего пользования СНТ, в рамках догазификации (при наличии); </a:t>
            </a:r>
          </a:p>
          <a:p>
            <a:pPr algn="l"/>
            <a:r>
              <a:rPr lang="ru-RU" sz="1200" dirty="0"/>
              <a:t>- о предоставлении согласия собственников земельных участков на установление охранных зон газораспределительных сетей, созданных в рамках догазификации (постановление Правительства Российской Федерации  от 20.11.2000 № 878). </a:t>
            </a:r>
          </a:p>
        </p:txBody>
      </p:sp>
      <p:sp>
        <p:nvSpPr>
          <p:cNvPr id="20" name="Скругленный прямоугольник 36">
            <a:extLst>
              <a:ext uri="{FF2B5EF4-FFF2-40B4-BE49-F238E27FC236}">
                <a16:creationId xmlns:a16="http://schemas.microsoft.com/office/drawing/2014/main" id="{16244335-F6A9-829B-8180-5B9CCFFDB0DD}"/>
              </a:ext>
            </a:extLst>
          </p:cNvPr>
          <p:cNvSpPr/>
          <p:nvPr/>
        </p:nvSpPr>
        <p:spPr>
          <a:xfrm>
            <a:off x="2751586" y="1092464"/>
            <a:ext cx="3608823" cy="4272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Повестка собрания</a:t>
            </a:r>
          </a:p>
        </p:txBody>
      </p:sp>
    </p:spTree>
    <p:extLst>
      <p:ext uri="{BB962C8B-B14F-4D97-AF65-F5344CB8AC3E}">
        <p14:creationId xmlns:p14="http://schemas.microsoft.com/office/powerpoint/2010/main" val="373095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329" y="6454809"/>
            <a:ext cx="418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10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0"/>
            <a:ext cx="1688738" cy="8961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10" name="Заголовок 3"/>
          <p:cNvSpPr txBox="1">
            <a:spLocks/>
          </p:cNvSpPr>
          <p:nvPr/>
        </p:nvSpPr>
        <p:spPr bwMode="auto">
          <a:xfrm>
            <a:off x="2014450" y="124265"/>
            <a:ext cx="6797675" cy="779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9pPr>
          </a:lstStyle>
          <a:p>
            <a:pPr algn="ctr"/>
            <a:r>
              <a:rPr lang="ru-RU" kern="0" dirty="0"/>
              <a:t>Порядок действий для подключения к сетям газораспределения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8980" y="1106786"/>
            <a:ext cx="6041891" cy="48401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договора на подключение</a:t>
            </a:r>
          </a:p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получение технических условий</a:t>
            </a:r>
            <a:endParaRPr lang="ru-RU" alt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Соединительная линия уступом 11"/>
          <p:cNvCxnSpPr>
            <a:cxnSpLocks/>
          </p:cNvCxnSpPr>
          <p:nvPr/>
        </p:nvCxnSpPr>
        <p:spPr>
          <a:xfrm rot="16200000" flipH="1">
            <a:off x="5584608" y="538805"/>
            <a:ext cx="269038" cy="241840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>
            <a:cxnSpLocks/>
          </p:cNvCxnSpPr>
          <p:nvPr/>
        </p:nvCxnSpPr>
        <p:spPr>
          <a:xfrm rot="5400000">
            <a:off x="3369615" y="742213"/>
            <a:ext cx="269038" cy="201158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cxnSpLocks/>
            <a:stCxn id="30" idx="2"/>
          </p:cNvCxnSpPr>
          <p:nvPr/>
        </p:nvCxnSpPr>
        <p:spPr>
          <a:xfrm>
            <a:off x="2498341" y="2390685"/>
            <a:ext cx="0" cy="11233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31" idx="2"/>
            <a:endCxn id="32" idx="0"/>
          </p:cNvCxnSpPr>
          <p:nvPr/>
        </p:nvCxnSpPr>
        <p:spPr>
          <a:xfrm>
            <a:off x="6970273" y="2390685"/>
            <a:ext cx="10319" cy="2009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201540" y="3522172"/>
            <a:ext cx="4024402" cy="1186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 проверяет выполнение ТУ заявителем, включая проверку проектной и </a:t>
            </a:r>
          </a:p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исполнительно-технической документации </a:t>
            </a:r>
          </a:p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(акт готовности сети ГП)</a:t>
            </a:r>
            <a:endParaRPr lang="ru-RU" alt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>
          <a:xfrm flipH="1">
            <a:off x="4266710" y="5057121"/>
            <a:ext cx="8330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cxnSpLocks/>
          </p:cNvCxnSpPr>
          <p:nvPr/>
        </p:nvCxnSpPr>
        <p:spPr>
          <a:xfrm>
            <a:off x="3140159" y="3265019"/>
            <a:ext cx="0" cy="2489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cxnSpLocks/>
          </p:cNvCxnSpPr>
          <p:nvPr/>
        </p:nvCxnSpPr>
        <p:spPr>
          <a:xfrm>
            <a:off x="4249932" y="4169621"/>
            <a:ext cx="8219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08752" y="5525371"/>
            <a:ext cx="8644296" cy="82241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(врезка и пуск)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акт о подключении (технологическом присоединении) объекта капитального строительства к сети газораспределения</a:t>
            </a:r>
          </a:p>
        </p:txBody>
      </p:sp>
      <p:cxnSp>
        <p:nvCxnSpPr>
          <p:cNvPr id="27" name="Прямая со стрелкой 26"/>
          <p:cNvCxnSpPr>
            <a:stCxn id="33" idx="2"/>
          </p:cNvCxnSpPr>
          <p:nvPr/>
        </p:nvCxnSpPr>
        <p:spPr>
          <a:xfrm flipH="1">
            <a:off x="2218706" y="5273145"/>
            <a:ext cx="2247" cy="2581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5108136" y="4955457"/>
            <a:ext cx="3744912" cy="26867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поставки газа</a:t>
            </a:r>
            <a:endParaRPr lang="ru-RU" alt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Прямая со стрелкой 28"/>
          <p:cNvCxnSpPr>
            <a:cxnSpLocks/>
            <a:stCxn id="34" idx="2"/>
            <a:endCxn id="28" idx="0"/>
          </p:cNvCxnSpPr>
          <p:nvPr/>
        </p:nvCxnSpPr>
        <p:spPr>
          <a:xfrm>
            <a:off x="6969479" y="4308048"/>
            <a:ext cx="11113" cy="6474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270933" y="1916081"/>
            <a:ext cx="4454816" cy="4746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газораспределения (газопровод-ввод)</a:t>
            </a:r>
          </a:p>
          <a:p>
            <a:pPr algn="ctr"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 ГРО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098610" y="1916081"/>
            <a:ext cx="3743325" cy="4746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газопотребления (ГП)</a:t>
            </a:r>
          </a:p>
          <a:p>
            <a:pPr algn="ctr"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 заявителя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108136" y="2591586"/>
            <a:ext cx="374491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и строительные работы</a:t>
            </a:r>
            <a:endParaRPr lang="ru-RU" alt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08752" y="4841097"/>
            <a:ext cx="402440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ГРО на первичный пуск газа</a:t>
            </a:r>
          </a:p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присоединения на границе ЗУ</a:t>
            </a:r>
            <a:endParaRPr lang="ru-RU" alt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097023" y="4031191"/>
            <a:ext cx="3744912" cy="27685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на ТО и АДО (сети ГП)</a:t>
            </a:r>
            <a:endParaRPr lang="ru-RU" alt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Прямая соединительная линия 34"/>
          <p:cNvCxnSpPr>
            <a:cxnSpLocks/>
          </p:cNvCxnSpPr>
          <p:nvPr/>
        </p:nvCxnSpPr>
        <p:spPr bwMode="auto">
          <a:xfrm flipH="1">
            <a:off x="3140159" y="3251577"/>
            <a:ext cx="198551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FE1A90-14A5-B89D-D0C6-5E3F302B1E92}"/>
              </a:ext>
            </a:extLst>
          </p:cNvPr>
          <p:cNvSpPr/>
          <p:nvPr/>
        </p:nvSpPr>
        <p:spPr>
          <a:xfrm>
            <a:off x="5108136" y="3121002"/>
            <a:ext cx="3744912" cy="62215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первичного обследования дымоходов и вентиляционных каналов</a:t>
            </a:r>
            <a:endParaRPr lang="ru-RU" alt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0111B064-4E3A-CA5D-1138-1C1A0BD7D8B0}"/>
              </a:ext>
            </a:extLst>
          </p:cNvPr>
          <p:cNvCxnSpPr>
            <a:cxnSpLocks/>
          </p:cNvCxnSpPr>
          <p:nvPr/>
        </p:nvCxnSpPr>
        <p:spPr>
          <a:xfrm>
            <a:off x="6969634" y="2894720"/>
            <a:ext cx="0" cy="2329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370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329" y="6454809"/>
            <a:ext cx="403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11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0"/>
            <a:ext cx="1688738" cy="8961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37" name="Заголовок 3"/>
          <p:cNvSpPr>
            <a:spLocks noGrp="1"/>
          </p:cNvSpPr>
          <p:nvPr>
            <p:ph type="title"/>
          </p:nvPr>
        </p:nvSpPr>
        <p:spPr>
          <a:xfrm>
            <a:off x="2124075" y="156933"/>
            <a:ext cx="6797675" cy="742450"/>
          </a:xfrm>
        </p:spPr>
        <p:txBody>
          <a:bodyPr/>
          <a:lstStyle/>
          <a:p>
            <a:r>
              <a:rPr lang="ru-RU" dirty="0"/>
              <a:t>Создание наружной сети газопотребления</a:t>
            </a:r>
            <a:br>
              <a:rPr lang="ru-RU" dirty="0"/>
            </a:br>
            <a:r>
              <a:rPr lang="ru-RU" dirty="0"/>
              <a:t>внутри земельного участка (обязанность Заявителя)</a:t>
            </a:r>
          </a:p>
        </p:txBody>
      </p:sp>
      <p:sp>
        <p:nvSpPr>
          <p:cNvPr id="42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CEF560-B671-ED8F-DA7F-3B33D47AF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894" y="1081632"/>
            <a:ext cx="8535856" cy="527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67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329" y="6454809"/>
            <a:ext cx="418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9" y="113460"/>
            <a:ext cx="1688738" cy="8961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37" name="Заголовок 3"/>
          <p:cNvSpPr>
            <a:spLocks noGrp="1"/>
          </p:cNvSpPr>
          <p:nvPr>
            <p:ph type="title"/>
          </p:nvPr>
        </p:nvSpPr>
        <p:spPr>
          <a:xfrm>
            <a:off x="2014450" y="192947"/>
            <a:ext cx="7129549" cy="690867"/>
          </a:xfrm>
        </p:spPr>
        <p:txBody>
          <a:bodyPr/>
          <a:lstStyle/>
          <a:p>
            <a:r>
              <a:rPr lang="ru-RU" sz="2400" dirty="0"/>
              <a:t>Создание внутренней сети газопотребления внутри объекта капитального строительства (обязанность Заявителя)</a:t>
            </a:r>
          </a:p>
        </p:txBody>
      </p:sp>
      <p:sp>
        <p:nvSpPr>
          <p:cNvPr id="42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3CDBEC-94C3-EADC-2CB4-5F0E96837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17" y="1131959"/>
            <a:ext cx="8609966" cy="523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455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2030383" y="278190"/>
            <a:ext cx="7113617" cy="43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9pPr>
          </a:lstStyle>
          <a:p>
            <a:r>
              <a:rPr lang="ru-RU" kern="0" dirty="0"/>
              <a:t>Компенсация расходов на газификацию домовладений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04389" y="1724553"/>
            <a:ext cx="4262105" cy="429874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Коми в соответствии с Законом Республики Коми от 30.04.2008 № 22-РЗ «О социальных выплатах на оказание единовременной материальной помощи гражданам, оказавшимся по независящим от них обстоятельствам в тяжелом материальном положении» и Порядком предоставления социальной выплаты на оказание единовременной материальной помощи отдельным категориям граждан в случае необходимости газификации жилого помещения, утвержденным Постановлением от 29.08.2008 № 222 «О мерах реализации закона Республики Коми «О социальных выплатах на оказание единовременной материальной помощи гражданам, оказавшимся по не зависящим от них обстоятельствам в тяжелом материальном положении» в случае необходимости газификации жилого помещения для определенных категорий граждан предусмотрена единовременная выплата в сумме 100 000 руб.</a:t>
            </a:r>
            <a:endParaRPr lang="ru-RU" alt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sp>
        <p:nvSpPr>
          <p:cNvPr id="22" name="Номер слайда 5">
            <a:extLst>
              <a:ext uri="{FF2B5EF4-FFF2-40B4-BE49-F238E27FC236}">
                <a16:creationId xmlns:a16="http://schemas.microsoft.com/office/drawing/2014/main" id="{4F80AC1A-5A87-42E7-941E-0D812101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281773" cy="307777"/>
          </a:xfrm>
        </p:spPr>
        <p:txBody>
          <a:bodyPr/>
          <a:lstStyle/>
          <a:p>
            <a:r>
              <a:rPr lang="ru-RU" b="0" dirty="0"/>
              <a:t>13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22D16D-482A-0D81-3BBC-B27B7E012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33" y="1724553"/>
            <a:ext cx="4262105" cy="429874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3280B4-B78F-C56F-37FE-82CF2C3FD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84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2030383" y="278190"/>
            <a:ext cx="7113617" cy="43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pitchFamily="34" charset="0"/>
              </a:defRPr>
            </a:lvl9pPr>
          </a:lstStyle>
          <a:p>
            <a:r>
              <a:rPr lang="ru-RU" kern="0" dirty="0"/>
              <a:t>Компенсация расходов на газификацию домовладений</a:t>
            </a:r>
          </a:p>
        </p:txBody>
      </p:sp>
      <p:sp>
        <p:nvSpPr>
          <p:cNvPr id="25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sp>
        <p:nvSpPr>
          <p:cNvPr id="22" name="Номер слайда 5">
            <a:extLst>
              <a:ext uri="{FF2B5EF4-FFF2-40B4-BE49-F238E27FC236}">
                <a16:creationId xmlns:a16="http://schemas.microsoft.com/office/drawing/2014/main" id="{4F80AC1A-5A87-42E7-941E-0D8121017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281773" cy="307777"/>
          </a:xfrm>
        </p:spPr>
        <p:txBody>
          <a:bodyPr/>
          <a:lstStyle/>
          <a:p>
            <a:r>
              <a:rPr lang="ru-RU" b="0" dirty="0"/>
              <a:t>14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DF9172B-4F05-46ED-B1FE-810626A35637}"/>
              </a:ext>
            </a:extLst>
          </p:cNvPr>
          <p:cNvSpPr/>
          <p:nvPr/>
        </p:nvSpPr>
        <p:spPr>
          <a:xfrm>
            <a:off x="486562" y="1449069"/>
            <a:ext cx="8330268" cy="458261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Постановлением Правительства Республики Коми от 02.04.2024 № 159 «Об утверждении Порядка и условий предоставления субсидий льготным категориям граждан на покупку и установку газоиспользующего оборудования, проведение работ внутри границ их земельных участков в рамках реализации мероприятий по осуществлению подключения (технологического присоединения) газоиспользующего оборудования и объектов капитального строительства к газораспределительным сетям при догазификации в Республике Коми» определен размер субсидии при догазификации за счет средств федерального бюджета и республиканского бюджета Республики Коми - не более 100 000 рублей в отношении одного домовладения однократно.</a:t>
            </a:r>
            <a:endParaRPr lang="ru-RU" alt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BEDBD62-1261-E4B5-29DC-D76F7A23E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7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281773" cy="307777"/>
          </a:xfrm>
        </p:spPr>
        <p:txBody>
          <a:bodyPr/>
          <a:lstStyle/>
          <a:p>
            <a:r>
              <a:rPr lang="ru-RU" b="0" dirty="0"/>
              <a:t>15</a:t>
            </a:r>
          </a:p>
        </p:txBody>
      </p:sp>
      <p:sp>
        <p:nvSpPr>
          <p:cNvPr id="21" name="Текст 5"/>
          <p:cNvSpPr txBox="1">
            <a:spLocks/>
          </p:cNvSpPr>
          <p:nvPr/>
        </p:nvSpPr>
        <p:spPr>
          <a:xfrm>
            <a:off x="1809239" y="6508670"/>
            <a:ext cx="725481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12" name="Заголовок 3"/>
          <p:cNvSpPr>
            <a:spLocks noGrp="1"/>
          </p:cNvSpPr>
          <p:nvPr>
            <p:ph type="title"/>
          </p:nvPr>
        </p:nvSpPr>
        <p:spPr>
          <a:xfrm>
            <a:off x="2080470" y="184558"/>
            <a:ext cx="6983584" cy="679508"/>
          </a:xfrm>
        </p:spPr>
        <p:txBody>
          <a:bodyPr/>
          <a:lstStyle/>
          <a:p>
            <a:pPr algn="ctr"/>
            <a:r>
              <a:rPr lang="ru-RU" sz="2400" dirty="0"/>
              <a:t>Основаниями для направления уведомления о невозможности заключения договора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2280" y="1166766"/>
            <a:ext cx="8971774" cy="46132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13.09.2021 № 1547 (ред. от 17.09.2024)</a:t>
            </a:r>
          </a:p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 утверждении Правил подключения (технологического присоединения) газоиспользующего оборудования и объектов капитального строительства к сетям газораспределения и о признании утратившими силу некоторых актов Правительства Российской Федерации "</a:t>
            </a:r>
          </a:p>
          <a:p>
            <a:pPr algn="just"/>
            <a:endParaRPr 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120. Основаниями для направления уведомления о невозможности заключения договора в рамках догазификации являются:</a:t>
            </a:r>
          </a:p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отсутствие газораспределительных сетей в границах населенного пункта, в котором располагается домовладение заявителя, или программой газификации жилищно-коммунального хозяйства, промышленных и иных организаций в текущем календарном году не предусмотрено строительство газораспределительных сетей до границ такого населенного пункта;</a:t>
            </a:r>
          </a:p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получение исполнителем заявки о заключении договора в рамках догазификации от ранее заключившего договор в рамках догазификации заявителя, в случае если акт о подключении по такому заключенному договору в рамках догазификации сторонами не подписан либо со дня его подписания сторонами прошло менее 3 лет;</a:t>
            </a:r>
          </a:p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получение исполнителем заявки о заключении договора в рамках догазификации от заявителя, ранее направившего заявку о заключении договора в рамках догазификации, которая находится у исполнителя на рассмотрении.</a:t>
            </a:r>
          </a:p>
        </p:txBody>
      </p:sp>
    </p:spTree>
    <p:extLst>
      <p:ext uri="{BB962C8B-B14F-4D97-AF65-F5344CB8AC3E}">
        <p14:creationId xmlns:p14="http://schemas.microsoft.com/office/powerpoint/2010/main" val="1499335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04788" y="6477893"/>
            <a:ext cx="281773" cy="307777"/>
          </a:xfrm>
        </p:spPr>
        <p:txBody>
          <a:bodyPr/>
          <a:lstStyle/>
          <a:p>
            <a:r>
              <a:rPr lang="ru-RU" b="0" dirty="0"/>
              <a:t>16</a:t>
            </a:r>
          </a:p>
        </p:txBody>
      </p:sp>
      <p:sp>
        <p:nvSpPr>
          <p:cNvPr id="21" name="Текст 5"/>
          <p:cNvSpPr txBox="1">
            <a:spLocks/>
          </p:cNvSpPr>
          <p:nvPr/>
        </p:nvSpPr>
        <p:spPr>
          <a:xfrm>
            <a:off x="1809239" y="6508670"/>
            <a:ext cx="725481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B14B625-BB40-491F-9306-127A4EA92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12" name="Заголовок 3"/>
          <p:cNvSpPr>
            <a:spLocks noGrp="1"/>
          </p:cNvSpPr>
          <p:nvPr>
            <p:ph type="title"/>
          </p:nvPr>
        </p:nvSpPr>
        <p:spPr>
          <a:xfrm>
            <a:off x="2080470" y="184558"/>
            <a:ext cx="6983584" cy="679508"/>
          </a:xfrm>
        </p:spPr>
        <p:txBody>
          <a:bodyPr/>
          <a:lstStyle/>
          <a:p>
            <a:pPr algn="ctr"/>
            <a:r>
              <a:rPr lang="ru-RU" sz="2400" dirty="0"/>
              <a:t>Основаниями для направления уведомления о невозможности заключения договора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9449" y="1275822"/>
            <a:ext cx="8061821" cy="457969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400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требования:</a:t>
            </a:r>
          </a:p>
          <a:p>
            <a:pPr algn="just"/>
            <a:endParaRPr 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Вид разрешенного использования земельного участка, согласно данным из единого государственного реестра недвижимости (ЕГРН), должен быть «Ведение садоводства», если указано другое разрешенное использование земельного участка, то заявителю необходимо в кратчайшие сроки внести изменения в сведения ЕГРН по данному земельному участку, в части разрешенного использования.</a:t>
            </a:r>
          </a:p>
          <a:p>
            <a:pPr algn="just"/>
            <a:endParaRPr 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Домовладения в садоводствах, для которых создается возможность подключения в рамках догазификации, должны быть предназначены для постоянного проживания, а именно являться объектами индивидуального жилищного строительства (жилые дома, индивидуальные жилые дома);</a:t>
            </a:r>
          </a:p>
          <a:p>
            <a:pPr algn="just"/>
            <a:endParaRPr 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Наличие у заявителей права собственности на садовые земельные участки и расположенные на них  домовладения, для которых создается возможность подключения в рамках догазификации.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ИНФОРМИРУЕМ! Догазификация СНТ не распространяется на </a:t>
            </a:r>
            <a:r>
              <a:rPr lang="ru-RU" sz="14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садовые дома</a:t>
            </a:r>
            <a:r>
              <a:rPr lang="ru-RU" sz="14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территории ведения гражданами </a:t>
            </a:r>
            <a:r>
              <a:rPr lang="ru-RU" sz="14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огородничества.</a:t>
            </a:r>
          </a:p>
          <a:p>
            <a:pPr algn="just"/>
            <a:endParaRPr 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990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92645" y="370424"/>
            <a:ext cx="6860533" cy="307777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ru-RU" dirty="0"/>
              <a:t>Контактные данные, о</a:t>
            </a:r>
            <a:r>
              <a:rPr lang="ru-RU" altLang="ru-RU" dirty="0"/>
              <a:t>фициальная группа в </a:t>
            </a:r>
            <a:r>
              <a:rPr lang="ru-RU" altLang="ru-RU" dirty="0" err="1"/>
              <a:t>Вконтакте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AD41A4-F2CF-41A3-AC0D-6548FDD1B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99121" cy="1048624"/>
          </a:xfrm>
          <a:prstGeom prst="rect">
            <a:avLst/>
          </a:prstGeom>
        </p:spPr>
      </p:pic>
      <p:sp>
        <p:nvSpPr>
          <p:cNvPr id="10" name="Текст 5"/>
          <p:cNvSpPr txBox="1">
            <a:spLocks noGrp="1"/>
          </p:cNvSpPr>
          <p:nvPr>
            <p:ph type="body" sz="quarter" idx="10"/>
          </p:nvPr>
        </p:nvSpPr>
        <p:spPr>
          <a:xfrm>
            <a:off x="2124075" y="6477893"/>
            <a:ext cx="67976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04789" y="6477893"/>
            <a:ext cx="273384" cy="307777"/>
          </a:xfrm>
        </p:spPr>
        <p:txBody>
          <a:bodyPr/>
          <a:lstStyle/>
          <a:p>
            <a:r>
              <a:rPr lang="ru-RU" b="0" dirty="0"/>
              <a:t>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B25674-5CA7-E268-C787-E38A4985FFB0}"/>
              </a:ext>
            </a:extLst>
          </p:cNvPr>
          <p:cNvSpPr txBox="1"/>
          <p:nvPr/>
        </p:nvSpPr>
        <p:spPr>
          <a:xfrm>
            <a:off x="149275" y="1144414"/>
            <a:ext cx="2795632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just">
              <a:defRPr sz="1400" u="sng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ru-RU" altLang="ru-RU" u="none" dirty="0"/>
              <a:t>Здесь представлена официальная информация о работе компаний ООО «Газпром межрегионгаз Сыктывкар» и АО «Газпром газораспределение Сыктывкар». Публикуется актуальная информация о газификации, группа открыта для оперативного общения с потребителями.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338A27-087D-90E3-5351-F8903C2D2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75" y="3353499"/>
            <a:ext cx="2795632" cy="279563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CA0130-BF43-A07C-20B5-19766F7E8098}"/>
              </a:ext>
            </a:extLst>
          </p:cNvPr>
          <p:cNvSpPr/>
          <p:nvPr/>
        </p:nvSpPr>
        <p:spPr>
          <a:xfrm>
            <a:off x="3099731" y="1144414"/>
            <a:ext cx="5968767" cy="50047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8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портал Единого оператора газификации Российской Федерации</a:t>
            </a:r>
          </a:p>
          <a:p>
            <a:pPr algn="ctr"/>
            <a:endParaRPr lang="ru-RU" alt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altLang="ru-RU" sz="20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connectgas.ru</a:t>
            </a:r>
            <a:r>
              <a:rPr lang="en-US" altLang="ru-RU" sz="18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8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Дополнительную информацию по подключению Вы можете уточнить на сайте</a:t>
            </a:r>
          </a:p>
          <a:p>
            <a:pPr algn="ctr"/>
            <a:r>
              <a:rPr lang="ru-RU" alt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«Газпром газораспределение Сыктывкар»</a:t>
            </a:r>
          </a:p>
          <a:p>
            <a:pPr algn="ctr"/>
            <a:endParaRPr lang="en-US" altLang="ru-RU" sz="5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ru-RU" sz="20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ru-RU" altLang="ru-RU" sz="20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грп-сыктывкар.рф/</a:t>
            </a:r>
            <a:endParaRPr 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заявок осуществляется Единым центром предоставления услуг.</a:t>
            </a:r>
          </a:p>
          <a:p>
            <a:pPr algn="ctr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заключения договора о подключении</a:t>
            </a:r>
          </a:p>
          <a:p>
            <a:pPr algn="ctr"/>
            <a:r>
              <a:rPr lang="ru-RU" sz="1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получения технических условий:</a:t>
            </a:r>
          </a:p>
          <a:p>
            <a:pPr algn="ctr"/>
            <a:endParaRPr lang="ru-RU" sz="1200" b="1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контактный телефон – 8-800-100-57-02</a:t>
            </a:r>
          </a:p>
          <a:p>
            <a:pPr algn="ctr"/>
            <a:r>
              <a:rPr lang="ru-RU" sz="14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технологического присоединения - 8(8212) 28-06-35</a:t>
            </a:r>
          </a:p>
          <a:p>
            <a:pPr algn="ctr"/>
            <a:endParaRPr lang="ru-RU" sz="1400" b="1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363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1A5405-2134-47A0-9D70-CAB245030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2" y="-5681"/>
            <a:ext cx="1862935" cy="1000984"/>
          </a:xfrm>
          <a:prstGeom prst="rect">
            <a:avLst/>
          </a:prstGeom>
        </p:spPr>
      </p:pic>
      <p:sp>
        <p:nvSpPr>
          <p:cNvPr id="13" name="Текст 2">
            <a:extLst>
              <a:ext uri="{FF2B5EF4-FFF2-40B4-BE49-F238E27FC236}">
                <a16:creationId xmlns:a16="http://schemas.microsoft.com/office/drawing/2014/main" id="{1960796E-C9CC-43A9-8CFE-745BE7979B24}"/>
              </a:ext>
            </a:extLst>
          </p:cNvPr>
          <p:cNvSpPr txBox="1">
            <a:spLocks/>
          </p:cNvSpPr>
          <p:nvPr/>
        </p:nvSpPr>
        <p:spPr>
          <a:xfrm>
            <a:off x="1722904" y="3521154"/>
            <a:ext cx="569819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003366"/>
                </a:solidFill>
              </a:rPr>
              <a:t>БЛАГОДАРЮ ЗА ВНИМАНИЕ!</a:t>
            </a:r>
          </a:p>
        </p:txBody>
      </p:sp>
      <p:sp>
        <p:nvSpPr>
          <p:cNvPr id="10" name="Текст 5"/>
          <p:cNvSpPr txBox="1"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ru-RU" sz="2000" b="0" kern="1200" baseline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827088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235075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643063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 lang="ru-RU" sz="2000" kern="120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lang="ru-RU" sz="2000" kern="1200" dirty="0" smtClean="0">
                <a:solidFill>
                  <a:srgbClr val="00B050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r"/>
            <a:r>
              <a:rPr lang="ru-RU" sz="1600" dirty="0"/>
              <a:t>Газификация потребителей </a:t>
            </a:r>
          </a:p>
        </p:txBody>
      </p:sp>
    </p:spTree>
    <p:extLst>
      <p:ext uri="{BB962C8B-B14F-4D97-AF65-F5344CB8AC3E}">
        <p14:creationId xmlns:p14="http://schemas.microsoft.com/office/powerpoint/2010/main" val="260559229"/>
      </p:ext>
    </p:extLst>
  </p:cSld>
  <p:clrMapOvr>
    <a:masterClrMapping/>
  </p:clrMapOvr>
</p:sld>
</file>

<file path=ppt/theme/theme1.xml><?xml version="1.0" encoding="utf-8"?>
<a:theme xmlns:a="http://schemas.openxmlformats.org/drawingml/2006/main" name="3_Специальное оформление">
  <a:themeElements>
    <a:clrScheme name="3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Специальное оформление">
  <a:themeElements>
    <a:clrScheme name="3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Специальное оформление">
  <a:themeElements>
    <a:clrScheme name="4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4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Специальное оформление">
  <a:themeElements>
    <a:clrScheme name="4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4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1_Специальное оформление">
  <a:themeElements>
    <a:clrScheme name="4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4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Специальное оформление">
  <a:themeElements>
    <a:clrScheme name="7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7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Специальное оформление">
  <a:themeElements>
    <a:clrScheme name="8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8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Специальное оформление">
  <a:themeElements>
    <a:clrScheme name="9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9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Специальное оформление">
  <a:themeElements>
    <a:clrScheme name="3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Специальное оформление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7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3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8341</TotalTime>
  <Words>1892</Words>
  <Application>Microsoft Office PowerPoint</Application>
  <PresentationFormat>Экран (4:3)</PresentationFormat>
  <Paragraphs>169</Paragraphs>
  <Slides>19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19</vt:i4>
      </vt:variant>
    </vt:vector>
  </HeadingPairs>
  <TitlesOfParts>
    <vt:vector size="33" baseType="lpstr">
      <vt:lpstr>Arial</vt:lpstr>
      <vt:lpstr>Arial Narrow</vt:lpstr>
      <vt:lpstr>Calibri</vt:lpstr>
      <vt:lpstr>Times New Roman</vt:lpstr>
      <vt:lpstr>3_Специальное оформление</vt:lpstr>
      <vt:lpstr>6_Специальное оформление</vt:lpstr>
      <vt:lpstr>4_Специальное оформление</vt:lpstr>
      <vt:lpstr>5_Специальное оформление</vt:lpstr>
      <vt:lpstr>11_Специальное оформление</vt:lpstr>
      <vt:lpstr>7_Специальное оформление</vt:lpstr>
      <vt:lpstr>8_Специальное оформление</vt:lpstr>
      <vt:lpstr>10_Специальное оформление</vt:lpstr>
      <vt:lpstr>9_Специальное оформление</vt:lpstr>
      <vt:lpstr>12_Специальное оформление</vt:lpstr>
      <vt:lpstr>Презентация PowerPoint</vt:lpstr>
      <vt:lpstr>Что такое догазификация </vt:lpstr>
      <vt:lpstr>Что такое догазификация </vt:lpstr>
      <vt:lpstr>Процесс газификации садовых некоммерческих товариществ</vt:lpstr>
      <vt:lpstr>Процесс газификации домовладения</vt:lpstr>
      <vt:lpstr>Порядок действий для подключения к сетям газораспределения</vt:lpstr>
      <vt:lpstr>Презентация PowerPoint</vt:lpstr>
      <vt:lpstr>ОФОРМЛЕНИЕ ЗАЯВКИ на заключение договора  о подключении в рамках догазификации</vt:lpstr>
      <vt:lpstr>Требования к протоколу общего собрания членов СНТ</vt:lpstr>
      <vt:lpstr>Особенности организации и проведения общего собрания членов СНТ для догазификации домовладений</vt:lpstr>
      <vt:lpstr>Презентация PowerPoint</vt:lpstr>
      <vt:lpstr>Создание наружной сети газопотребления внутри земельного участка (обязанность Заявителя)</vt:lpstr>
      <vt:lpstr>Создание внутренней сети газопотребления внутри объекта капитального строительства (обязанность Заявителя)</vt:lpstr>
      <vt:lpstr>Презентация PowerPoint</vt:lpstr>
      <vt:lpstr>Презентация PowerPoint</vt:lpstr>
      <vt:lpstr>Основаниями для направления уведомления о невозможности заключения договора</vt:lpstr>
      <vt:lpstr>Основаниями для направления уведомления о невозможности заключения договора</vt:lpstr>
      <vt:lpstr>Контактные данные, официальная группа в Вконтакте</vt:lpstr>
      <vt:lpstr>Презентация PowerPoint</vt:lpstr>
    </vt:vector>
  </TitlesOfParts>
  <Company>Typo Graphic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Pirit</dc:creator>
  <cp:lastModifiedBy>Сенькин А.М.</cp:lastModifiedBy>
  <cp:revision>311</cp:revision>
  <cp:lastPrinted>2023-07-06T08:00:38Z</cp:lastPrinted>
  <dcterms:created xsi:type="dcterms:W3CDTF">2009-07-15T11:37:47Z</dcterms:created>
  <dcterms:modified xsi:type="dcterms:W3CDTF">2026-10-07T11:09:30Z</dcterms:modified>
</cp:coreProperties>
</file>